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6" r:id="rId29"/>
    <p:sldId id="287" r:id="rId30"/>
    <p:sldId id="288" r:id="rId31"/>
    <p:sldId id="283" r:id="rId32"/>
    <p:sldId id="284" r:id="rId33"/>
    <p:sldId id="285" r:id="rId34"/>
  </p:sldIdLst>
  <p:sldSz cx="12192000" cy="6858000"/>
  <p:notesSz cx="6858000" cy="9144000"/>
  <p:embeddedFontLst>
    <p:embeddedFont>
      <p:font typeface="Century Gothic" panose="020B0502020202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353DA1-91F1-43C3-8FD2-8185E32C604C}" v="5" dt="2018-12-15T01:29:12.084"/>
  </p1510:revLst>
</p1510:revInfo>
</file>

<file path=ppt/tableStyles.xml><?xml version="1.0" encoding="utf-8"?>
<a:tblStyleLst xmlns:a="http://schemas.openxmlformats.org/drawingml/2006/main" def="{F4721272-5817-41B5-A958-71A49DC43AD9}">
  <a:tblStyle styleId="{F4721272-5817-41B5-A958-71A49DC43AD9}"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BEBEB"/>
          </a:solidFill>
        </a:fill>
      </a:tcStyle>
    </a:wholeTbl>
    <a:band1H>
      <a:tcTxStyle b="off" i="off"/>
      <a:tcStyle>
        <a:tcBdr/>
        <a:fill>
          <a:solidFill>
            <a:srgbClr val="D4D4D4"/>
          </a:solidFill>
        </a:fill>
      </a:tcStyle>
    </a:band1H>
    <a:band2H>
      <a:tcTxStyle b="off" i="off"/>
      <a:tcStyle>
        <a:tcBdr/>
      </a:tcStyle>
    </a:band2H>
    <a:band1V>
      <a:tcTxStyle b="off" i="off"/>
      <a:tcStyle>
        <a:tcBdr/>
        <a:fill>
          <a:solidFill>
            <a:srgbClr val="D4D4D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70"/>
    <p:restoredTop sz="94650"/>
  </p:normalViewPr>
  <p:slideViewPr>
    <p:cSldViewPr snapToGrid="0">
      <p:cViewPr varScale="1">
        <p:scale>
          <a:sx n="58" d="100"/>
          <a:sy n="58" d="100"/>
        </p:scale>
        <p:origin x="216" y="1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6" name="Google Shape;12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9" name="Google Shape;27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5" name="Google Shape;28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4" name="Google Shape;29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3" name="Google Shape;30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9" name="Google Shape;31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7" name="Google Shape;33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4" name="Google Shape;35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 name="Google Shape;37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6" name="Google Shape;37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3" name="Google Shape;38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0" name="Google Shape;39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7" name="Google Shape;39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4" name="Google Shape;40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2" name="Google Shape;41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2" name="Google Shape;42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1" name="Google Shape;43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7" name="Google Shape;43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3" name="Google Shape;44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9" name="Google Shape;44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5" name="Google Shape;45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7" name="Google Shape;14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8" name="Google Shape;17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0" name="Google Shape;27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1141411" y="1600200"/>
            <a:ext cx="5334001" cy="1371600"/>
          </a:xfrm>
          <a:prstGeom prst="rect">
            <a:avLst/>
          </a:prstGeom>
          <a:noFill/>
          <a:ln>
            <a:noFill/>
          </a:ln>
        </p:spPr>
        <p:txBody>
          <a:bodyPr spcFirstLastPara="1" wrap="square" lIns="91425" tIns="45700" rIns="91425" bIns="45700" anchor="b" anchorCtr="0"/>
          <a:lstStyle>
            <a:lvl1pPr lvl="0" algn="l">
              <a:lnSpc>
                <a:spcPct val="100000"/>
              </a:lnSpc>
              <a:spcBef>
                <a:spcPts val="0"/>
              </a:spcBef>
              <a:spcAft>
                <a:spcPts val="0"/>
              </a:spcAft>
              <a:buClr>
                <a:schemeClr val="lt1"/>
              </a:buClr>
              <a:buSzPts val="2800"/>
              <a:buFont typeface="Century Gothic"/>
              <a:buNone/>
              <a:defRPr sz="2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a:spLocks noGrp="1"/>
          </p:cNvSpPr>
          <p:nvPr>
            <p:ph type="pic" idx="2"/>
          </p:nvPr>
        </p:nvSpPr>
        <p:spPr>
          <a:xfrm>
            <a:off x="7433733" y="-18288"/>
            <a:ext cx="3276599" cy="6903720"/>
          </a:xfrm>
          <a:prstGeom prst="rect">
            <a:avLst/>
          </a:prstGeom>
          <a:noFill/>
          <a:ln w="38100" cap="flat" cmpd="sng">
            <a:solidFill>
              <a:schemeClr val="dk2"/>
            </a:solidFill>
            <a:prstDash val="solid"/>
            <a:round/>
            <a:headEnd type="none" w="sm" len="sm"/>
            <a:tailEnd type="none" w="sm" len="sm"/>
          </a:ln>
        </p:spPr>
        <p:txBody>
          <a:bodyPr spcFirstLastPara="1" wrap="square" lIns="91425" tIns="45700" rIns="91425" bIns="45700" anchor="t" anchorCtr="0"/>
          <a:lstStyle>
            <a:lvl1pPr marR="0" lvl="0" algn="ctr" rtl="0">
              <a:lnSpc>
                <a:spcPct val="100000"/>
              </a:lnSpc>
              <a:spcBef>
                <a:spcPts val="32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1pPr>
            <a:lvl2pPr marR="0" lvl="1" algn="l" rtl="0">
              <a:lnSpc>
                <a:spcPct val="100000"/>
              </a:lnSpc>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2pPr>
            <a:lvl3pPr marR="0" lvl="2" algn="l" rtl="0">
              <a:lnSpc>
                <a:spcPct val="100000"/>
              </a:lnSpc>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3pPr>
            <a:lvl4pPr marR="0" lvl="3" algn="l" rtl="0">
              <a:lnSpc>
                <a:spcPct val="100000"/>
              </a:lnSpc>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4pPr>
            <a:lvl5pPr marR="0" lvl="4" algn="l" rtl="0">
              <a:lnSpc>
                <a:spcPct val="100000"/>
              </a:lnSpc>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5pPr>
            <a:lvl6pPr marR="0" lvl="5" algn="l" rtl="0">
              <a:lnSpc>
                <a:spcPct val="100000"/>
              </a:lnSpc>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6pPr>
            <a:lvl7pPr marR="0" lvl="6" algn="l" rtl="0">
              <a:lnSpc>
                <a:spcPct val="100000"/>
              </a:lnSpc>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7pPr>
            <a:lvl8pPr marR="0" lvl="7" algn="l" rtl="0">
              <a:lnSpc>
                <a:spcPct val="100000"/>
              </a:lnSpc>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8pPr>
            <a:lvl9pPr marR="0" lvl="8" algn="l" rtl="0">
              <a:lnSpc>
                <a:spcPct val="100000"/>
              </a:lnSpc>
              <a:spcBef>
                <a:spcPts val="600"/>
              </a:spcBef>
              <a:spcAft>
                <a:spcPts val="60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9pPr>
          </a:lstStyle>
          <a:p>
            <a:endParaRPr/>
          </a:p>
        </p:txBody>
      </p:sp>
      <p:sp>
        <p:nvSpPr>
          <p:cNvPr id="14" name="Google Shape;14;p2"/>
          <p:cNvSpPr txBox="1">
            <a:spLocks noGrp="1"/>
          </p:cNvSpPr>
          <p:nvPr>
            <p:ph type="body" idx="1"/>
          </p:nvPr>
        </p:nvSpPr>
        <p:spPr>
          <a:xfrm>
            <a:off x="1141411" y="2971800"/>
            <a:ext cx="5334001" cy="1828800"/>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360"/>
              </a:spcBef>
              <a:spcAft>
                <a:spcPts val="0"/>
              </a:spcAft>
              <a:buSzPts val="1800"/>
              <a:buNone/>
              <a:defRPr sz="1800"/>
            </a:lvl1pPr>
            <a:lvl2pPr marL="914400" lvl="1" indent="-228600" algn="l">
              <a:lnSpc>
                <a:spcPct val="100000"/>
              </a:lnSpc>
              <a:spcBef>
                <a:spcPts val="600"/>
              </a:spcBef>
              <a:spcAft>
                <a:spcPts val="0"/>
              </a:spcAft>
              <a:buSzPts val="1200"/>
              <a:buNone/>
              <a:defRPr sz="1200"/>
            </a:lvl2pPr>
            <a:lvl3pPr marL="1371600" lvl="2" indent="-228600" algn="l">
              <a:lnSpc>
                <a:spcPct val="100000"/>
              </a:lnSpc>
              <a:spcBef>
                <a:spcPts val="600"/>
              </a:spcBef>
              <a:spcAft>
                <a:spcPts val="0"/>
              </a:spcAft>
              <a:buSzPts val="1000"/>
              <a:buNone/>
              <a:defRPr sz="1000"/>
            </a:lvl3pPr>
            <a:lvl4pPr marL="1828800" lvl="3" indent="-228600" algn="l">
              <a:lnSpc>
                <a:spcPct val="100000"/>
              </a:lnSpc>
              <a:spcBef>
                <a:spcPts val="600"/>
              </a:spcBef>
              <a:spcAft>
                <a:spcPts val="0"/>
              </a:spcAft>
              <a:buSzPts val="900"/>
              <a:buNone/>
              <a:defRPr sz="900"/>
            </a:lvl4pPr>
            <a:lvl5pPr marL="2286000" lvl="4" indent="-228600" algn="l">
              <a:lnSpc>
                <a:spcPct val="100000"/>
              </a:lnSpc>
              <a:spcBef>
                <a:spcPts val="600"/>
              </a:spcBef>
              <a:spcAft>
                <a:spcPts val="0"/>
              </a:spcAft>
              <a:buSzPts val="900"/>
              <a:buNone/>
              <a:defRPr sz="900"/>
            </a:lvl5pPr>
            <a:lvl6pPr marL="2743200" lvl="5" indent="-228600" algn="l">
              <a:lnSpc>
                <a:spcPct val="100000"/>
              </a:lnSpc>
              <a:spcBef>
                <a:spcPts val="600"/>
              </a:spcBef>
              <a:spcAft>
                <a:spcPts val="0"/>
              </a:spcAft>
              <a:buSzPts val="900"/>
              <a:buNone/>
              <a:defRPr sz="900"/>
            </a:lvl6pPr>
            <a:lvl7pPr marL="3200400" lvl="6" indent="-228600" algn="l">
              <a:lnSpc>
                <a:spcPct val="100000"/>
              </a:lnSpc>
              <a:spcBef>
                <a:spcPts val="600"/>
              </a:spcBef>
              <a:spcAft>
                <a:spcPts val="0"/>
              </a:spcAft>
              <a:buSzPts val="900"/>
              <a:buNone/>
              <a:defRPr sz="900"/>
            </a:lvl7pPr>
            <a:lvl8pPr marL="3657600" lvl="7" indent="-228600" algn="l">
              <a:lnSpc>
                <a:spcPct val="100000"/>
              </a:lnSpc>
              <a:spcBef>
                <a:spcPts val="600"/>
              </a:spcBef>
              <a:spcAft>
                <a:spcPts val="0"/>
              </a:spcAft>
              <a:buSzPts val="900"/>
              <a:buNone/>
              <a:defRPr sz="900"/>
            </a:lvl8pPr>
            <a:lvl9pPr marL="4114800" lvl="8" indent="-228600" algn="l">
              <a:lnSpc>
                <a:spcPct val="100000"/>
              </a:lnSpc>
              <a:spcBef>
                <a:spcPts val="600"/>
              </a:spcBef>
              <a:spcAft>
                <a:spcPts val="600"/>
              </a:spcAft>
              <a:buSzPts val="900"/>
              <a:buNone/>
              <a:defRPr sz="900"/>
            </a:lvl9pPr>
          </a:lstStyle>
          <a:p>
            <a:endParaRPr/>
          </a:p>
        </p:txBody>
      </p:sp>
      <p:sp>
        <p:nvSpPr>
          <p:cNvPr id="15" name="Google Shape;15;p2"/>
          <p:cNvSpPr txBox="1">
            <a:spLocks noGrp="1"/>
          </p:cNvSpPr>
          <p:nvPr>
            <p:ph type="dt" idx="10"/>
          </p:nvPr>
        </p:nvSpPr>
        <p:spPr>
          <a:xfrm>
            <a:off x="6399212" y="5883275"/>
            <a:ext cx="914400" cy="365125"/>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ftr" idx="11"/>
          </p:nvPr>
        </p:nvSpPr>
        <p:spPr>
          <a:xfrm>
            <a:off x="1141412" y="5883275"/>
            <a:ext cx="51054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10742612" y="5883275"/>
            <a:ext cx="3225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141413" y="4732865"/>
            <a:ext cx="9906000" cy="566738"/>
          </a:xfrm>
          <a:prstGeom prst="rect">
            <a:avLst/>
          </a:prstGeom>
          <a:noFill/>
          <a:ln>
            <a:noFill/>
          </a:ln>
        </p:spPr>
        <p:txBody>
          <a:bodyPr spcFirstLastPara="1" wrap="square" lIns="91425" tIns="45700" rIns="91425" bIns="45700" anchor="b" anchorCtr="0"/>
          <a:lstStyle>
            <a:lvl1pPr lvl="0" algn="l">
              <a:lnSpc>
                <a:spcPct val="100000"/>
              </a:lnSpc>
              <a:spcBef>
                <a:spcPts val="0"/>
              </a:spcBef>
              <a:spcAft>
                <a:spcPts val="0"/>
              </a:spcAft>
              <a:buClr>
                <a:schemeClr val="lt1"/>
              </a:buClr>
              <a:buSzPts val="2400"/>
              <a:buFont typeface="Century Gothic"/>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
          <p:cNvSpPr>
            <a:spLocks noGrp="1"/>
          </p:cNvSpPr>
          <p:nvPr>
            <p:ph type="pic" idx="2"/>
          </p:nvPr>
        </p:nvSpPr>
        <p:spPr>
          <a:xfrm>
            <a:off x="1979612" y="932112"/>
            <a:ext cx="8225944" cy="3164976"/>
          </a:xfrm>
          <a:prstGeom prst="roundRect">
            <a:avLst>
              <a:gd name="adj" fmla="val 4380"/>
            </a:avLst>
          </a:prstGeom>
          <a:noFill/>
          <a:ln w="38100" cap="flat" cmpd="sng">
            <a:solidFill>
              <a:schemeClr val="dk2"/>
            </a:solidFill>
            <a:prstDash val="solid"/>
            <a:round/>
            <a:headEnd type="none" w="sm" len="sm"/>
            <a:tailEnd type="none" w="sm" len="sm"/>
          </a:ln>
        </p:spPr>
        <p:txBody>
          <a:bodyPr spcFirstLastPara="1" wrap="square" lIns="91425" tIns="45700" rIns="91425" bIns="45700" anchor="t" anchorCtr="0"/>
          <a:lstStyle>
            <a:lvl1pPr marR="0" lvl="0" algn="ctr" rtl="0">
              <a:lnSpc>
                <a:spcPct val="100000"/>
              </a:lnSpc>
              <a:spcBef>
                <a:spcPts val="32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1pPr>
            <a:lvl2pPr marR="0" lvl="1" algn="l" rtl="0">
              <a:lnSpc>
                <a:spcPct val="100000"/>
              </a:lnSpc>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2pPr>
            <a:lvl3pPr marR="0" lvl="2" algn="l" rtl="0">
              <a:lnSpc>
                <a:spcPct val="100000"/>
              </a:lnSpc>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3pPr>
            <a:lvl4pPr marR="0" lvl="3" algn="l" rtl="0">
              <a:lnSpc>
                <a:spcPct val="100000"/>
              </a:lnSpc>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4pPr>
            <a:lvl5pPr marR="0" lvl="4" algn="l" rtl="0">
              <a:lnSpc>
                <a:spcPct val="100000"/>
              </a:lnSpc>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5pPr>
            <a:lvl6pPr marR="0" lvl="5" algn="l" rtl="0">
              <a:lnSpc>
                <a:spcPct val="100000"/>
              </a:lnSpc>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6pPr>
            <a:lvl7pPr marR="0" lvl="6" algn="l" rtl="0">
              <a:lnSpc>
                <a:spcPct val="100000"/>
              </a:lnSpc>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7pPr>
            <a:lvl8pPr marR="0" lvl="7" algn="l" rtl="0">
              <a:lnSpc>
                <a:spcPct val="100000"/>
              </a:lnSpc>
              <a:spcBef>
                <a:spcPts val="600"/>
              </a:spcBef>
              <a:spcAft>
                <a:spcPts val="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8pPr>
            <a:lvl9pPr marR="0" lvl="8" algn="l" rtl="0">
              <a:lnSpc>
                <a:spcPct val="100000"/>
              </a:lnSpc>
              <a:spcBef>
                <a:spcPts val="600"/>
              </a:spcBef>
              <a:spcAft>
                <a:spcPts val="600"/>
              </a:spcAft>
              <a:buClr>
                <a:schemeClr val="lt1"/>
              </a:buClr>
              <a:buSzPts val="1600"/>
              <a:buFont typeface="Arial"/>
              <a:buNone/>
              <a:defRPr sz="1600" b="0" i="0" u="none" strike="noStrike" cap="small">
                <a:solidFill>
                  <a:schemeClr val="lt1"/>
                </a:solidFill>
                <a:latin typeface="Century Gothic"/>
                <a:ea typeface="Century Gothic"/>
                <a:cs typeface="Century Gothic"/>
                <a:sym typeface="Century Gothic"/>
              </a:defRPr>
            </a:lvl9pPr>
          </a:lstStyle>
          <a:p>
            <a:endParaRPr/>
          </a:p>
        </p:txBody>
      </p:sp>
      <p:sp>
        <p:nvSpPr>
          <p:cNvPr id="71" name="Google Shape;71;p11"/>
          <p:cNvSpPr txBox="1">
            <a:spLocks noGrp="1"/>
          </p:cNvSpPr>
          <p:nvPr>
            <p:ph type="body" idx="1"/>
          </p:nvPr>
        </p:nvSpPr>
        <p:spPr>
          <a:xfrm>
            <a:off x="1141413" y="5299603"/>
            <a:ext cx="9906000" cy="493712"/>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280"/>
              </a:spcBef>
              <a:spcAft>
                <a:spcPts val="0"/>
              </a:spcAft>
              <a:buSzPts val="1400"/>
              <a:buNone/>
              <a:defRPr sz="1400"/>
            </a:lvl1pPr>
            <a:lvl2pPr marL="914400" lvl="1" indent="-228600" algn="l">
              <a:lnSpc>
                <a:spcPct val="100000"/>
              </a:lnSpc>
              <a:spcBef>
                <a:spcPts val="600"/>
              </a:spcBef>
              <a:spcAft>
                <a:spcPts val="0"/>
              </a:spcAft>
              <a:buSzPts val="1200"/>
              <a:buNone/>
              <a:defRPr sz="1200"/>
            </a:lvl2pPr>
            <a:lvl3pPr marL="1371600" lvl="2" indent="-228600" algn="l">
              <a:lnSpc>
                <a:spcPct val="100000"/>
              </a:lnSpc>
              <a:spcBef>
                <a:spcPts val="600"/>
              </a:spcBef>
              <a:spcAft>
                <a:spcPts val="0"/>
              </a:spcAft>
              <a:buSzPts val="1000"/>
              <a:buNone/>
              <a:defRPr sz="1000"/>
            </a:lvl3pPr>
            <a:lvl4pPr marL="1828800" lvl="3" indent="-228600" algn="l">
              <a:lnSpc>
                <a:spcPct val="100000"/>
              </a:lnSpc>
              <a:spcBef>
                <a:spcPts val="600"/>
              </a:spcBef>
              <a:spcAft>
                <a:spcPts val="0"/>
              </a:spcAft>
              <a:buSzPts val="900"/>
              <a:buNone/>
              <a:defRPr sz="900"/>
            </a:lvl4pPr>
            <a:lvl5pPr marL="2286000" lvl="4" indent="-228600" algn="l">
              <a:lnSpc>
                <a:spcPct val="100000"/>
              </a:lnSpc>
              <a:spcBef>
                <a:spcPts val="600"/>
              </a:spcBef>
              <a:spcAft>
                <a:spcPts val="0"/>
              </a:spcAft>
              <a:buSzPts val="900"/>
              <a:buNone/>
              <a:defRPr sz="900"/>
            </a:lvl5pPr>
            <a:lvl6pPr marL="2743200" lvl="5" indent="-228600" algn="l">
              <a:lnSpc>
                <a:spcPct val="100000"/>
              </a:lnSpc>
              <a:spcBef>
                <a:spcPts val="600"/>
              </a:spcBef>
              <a:spcAft>
                <a:spcPts val="0"/>
              </a:spcAft>
              <a:buSzPts val="900"/>
              <a:buNone/>
              <a:defRPr sz="900"/>
            </a:lvl6pPr>
            <a:lvl7pPr marL="3200400" lvl="6" indent="-228600" algn="l">
              <a:lnSpc>
                <a:spcPct val="100000"/>
              </a:lnSpc>
              <a:spcBef>
                <a:spcPts val="600"/>
              </a:spcBef>
              <a:spcAft>
                <a:spcPts val="0"/>
              </a:spcAft>
              <a:buSzPts val="900"/>
              <a:buNone/>
              <a:defRPr sz="900"/>
            </a:lvl7pPr>
            <a:lvl8pPr marL="3657600" lvl="7" indent="-228600" algn="l">
              <a:lnSpc>
                <a:spcPct val="100000"/>
              </a:lnSpc>
              <a:spcBef>
                <a:spcPts val="600"/>
              </a:spcBef>
              <a:spcAft>
                <a:spcPts val="0"/>
              </a:spcAft>
              <a:buSzPts val="900"/>
              <a:buNone/>
              <a:defRPr sz="900"/>
            </a:lvl8pPr>
            <a:lvl9pPr marL="4114800" lvl="8" indent="-228600" algn="l">
              <a:lnSpc>
                <a:spcPct val="100000"/>
              </a:lnSpc>
              <a:spcBef>
                <a:spcPts val="600"/>
              </a:spcBef>
              <a:spcAft>
                <a:spcPts val="600"/>
              </a:spcAft>
              <a:buSzPts val="900"/>
              <a:buNone/>
              <a:defRPr sz="900"/>
            </a:lvl9pPr>
          </a:lstStyle>
          <a:p>
            <a:endParaRPr/>
          </a:p>
        </p:txBody>
      </p:sp>
      <p:sp>
        <p:nvSpPr>
          <p:cNvPr id="72" name="Google Shape;72;p11"/>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1141412" y="609601"/>
            <a:ext cx="9905999" cy="3124199"/>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Clr>
                <a:schemeClr val="lt1"/>
              </a:buClr>
              <a:buSzPts val="3200"/>
              <a:buFont typeface="Century Gothic"/>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2"/>
          <p:cNvSpPr txBox="1">
            <a:spLocks noGrp="1"/>
          </p:cNvSpPr>
          <p:nvPr>
            <p:ph type="body" idx="1"/>
          </p:nvPr>
        </p:nvSpPr>
        <p:spPr>
          <a:xfrm>
            <a:off x="1141411" y="4343400"/>
            <a:ext cx="9906000" cy="1447800"/>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400"/>
              </a:spcBef>
              <a:spcAft>
                <a:spcPts val="0"/>
              </a:spcAft>
              <a:buSzPts val="2000"/>
              <a:buNone/>
              <a:defRPr sz="2000">
                <a:solidFill>
                  <a:schemeClr val="lt1"/>
                </a:solidFill>
              </a:defRPr>
            </a:lvl1pPr>
            <a:lvl2pPr marL="914400" lvl="1" indent="-228600" algn="l">
              <a:lnSpc>
                <a:spcPct val="100000"/>
              </a:lnSpc>
              <a:spcBef>
                <a:spcPts val="600"/>
              </a:spcBef>
              <a:spcAft>
                <a:spcPts val="0"/>
              </a:spcAft>
              <a:buSzPts val="1800"/>
              <a:buNone/>
              <a:defRPr sz="1800">
                <a:solidFill>
                  <a:schemeClr val="lt1"/>
                </a:solidFill>
              </a:defRPr>
            </a:lvl2pPr>
            <a:lvl3pPr marL="1371600" lvl="2" indent="-228600" algn="l">
              <a:lnSpc>
                <a:spcPct val="100000"/>
              </a:lnSpc>
              <a:spcBef>
                <a:spcPts val="600"/>
              </a:spcBef>
              <a:spcAft>
                <a:spcPts val="0"/>
              </a:spcAft>
              <a:buSzPts val="1600"/>
              <a:buNone/>
              <a:defRPr sz="1600">
                <a:solidFill>
                  <a:schemeClr val="lt1"/>
                </a:solidFill>
              </a:defRPr>
            </a:lvl3pPr>
            <a:lvl4pPr marL="1828800" lvl="3" indent="-228600" algn="l">
              <a:lnSpc>
                <a:spcPct val="100000"/>
              </a:lnSpc>
              <a:spcBef>
                <a:spcPts val="600"/>
              </a:spcBef>
              <a:spcAft>
                <a:spcPts val="0"/>
              </a:spcAft>
              <a:buSzPts val="1400"/>
              <a:buNone/>
              <a:defRPr sz="1400">
                <a:solidFill>
                  <a:schemeClr val="lt1"/>
                </a:solidFill>
              </a:defRPr>
            </a:lvl4pPr>
            <a:lvl5pPr marL="2286000" lvl="4" indent="-228600" algn="l">
              <a:lnSpc>
                <a:spcPct val="100000"/>
              </a:lnSpc>
              <a:spcBef>
                <a:spcPts val="600"/>
              </a:spcBef>
              <a:spcAft>
                <a:spcPts val="0"/>
              </a:spcAft>
              <a:buSzPts val="1400"/>
              <a:buNone/>
              <a:defRPr sz="1400">
                <a:solidFill>
                  <a:schemeClr val="lt1"/>
                </a:solidFill>
              </a:defRPr>
            </a:lvl5pPr>
            <a:lvl6pPr marL="2743200" lvl="5" indent="-228600" algn="l">
              <a:lnSpc>
                <a:spcPct val="100000"/>
              </a:lnSpc>
              <a:spcBef>
                <a:spcPts val="600"/>
              </a:spcBef>
              <a:spcAft>
                <a:spcPts val="0"/>
              </a:spcAft>
              <a:buSzPts val="1400"/>
              <a:buNone/>
              <a:defRPr sz="1400">
                <a:solidFill>
                  <a:schemeClr val="lt1"/>
                </a:solidFill>
              </a:defRPr>
            </a:lvl6pPr>
            <a:lvl7pPr marL="3200400" lvl="6" indent="-228600" algn="l">
              <a:lnSpc>
                <a:spcPct val="100000"/>
              </a:lnSpc>
              <a:spcBef>
                <a:spcPts val="600"/>
              </a:spcBef>
              <a:spcAft>
                <a:spcPts val="0"/>
              </a:spcAft>
              <a:buSzPts val="1400"/>
              <a:buNone/>
              <a:defRPr sz="1400">
                <a:solidFill>
                  <a:schemeClr val="lt1"/>
                </a:solidFill>
              </a:defRPr>
            </a:lvl7pPr>
            <a:lvl8pPr marL="3657600" lvl="7" indent="-228600" algn="l">
              <a:lnSpc>
                <a:spcPct val="100000"/>
              </a:lnSpc>
              <a:spcBef>
                <a:spcPts val="600"/>
              </a:spcBef>
              <a:spcAft>
                <a:spcPts val="0"/>
              </a:spcAft>
              <a:buSzPts val="1400"/>
              <a:buNone/>
              <a:defRPr sz="1400">
                <a:solidFill>
                  <a:schemeClr val="lt1"/>
                </a:solidFill>
              </a:defRPr>
            </a:lvl8pPr>
            <a:lvl9pPr marL="4114800" lvl="8" indent="-228600" algn="l">
              <a:lnSpc>
                <a:spcPct val="100000"/>
              </a:lnSpc>
              <a:spcBef>
                <a:spcPts val="600"/>
              </a:spcBef>
              <a:spcAft>
                <a:spcPts val="600"/>
              </a:spcAft>
              <a:buSzPts val="1400"/>
              <a:buNone/>
              <a:defRPr sz="1400">
                <a:solidFill>
                  <a:schemeClr val="lt1"/>
                </a:solidFill>
              </a:defRPr>
            </a:lvl9pPr>
          </a:lstStyle>
          <a:p>
            <a:endParaRPr/>
          </a:p>
        </p:txBody>
      </p:sp>
      <p:sp>
        <p:nvSpPr>
          <p:cNvPr id="78" name="Google Shape;78;p12"/>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1"/>
        <p:cNvGrpSpPr/>
        <p:nvPr/>
      </p:nvGrpSpPr>
      <p:grpSpPr>
        <a:xfrm>
          <a:off x="0" y="0"/>
          <a:ext cx="0" cy="0"/>
          <a:chOff x="0" y="0"/>
          <a:chExt cx="0" cy="0"/>
        </a:xfrm>
      </p:grpSpPr>
      <p:sp>
        <p:nvSpPr>
          <p:cNvPr id="82" name="Google Shape;82;p13"/>
          <p:cNvSpPr txBox="1"/>
          <p:nvPr/>
        </p:nvSpPr>
        <p:spPr>
          <a:xfrm>
            <a:off x="836612" y="786824"/>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1"/>
              </a:buClr>
              <a:buSzPts val="8000"/>
              <a:buFont typeface="Century Gothic"/>
              <a:buNone/>
            </a:pPr>
            <a:r>
              <a:rPr lang="en-US" sz="8000" b="0" i="0" u="none" strike="noStrike" cap="none">
                <a:solidFill>
                  <a:schemeClr val="accen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83" name="Google Shape;83;p13"/>
          <p:cNvSpPr txBox="1"/>
          <p:nvPr/>
        </p:nvSpPr>
        <p:spPr>
          <a:xfrm>
            <a:off x="10437812"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1"/>
              </a:buClr>
              <a:buSzPts val="8000"/>
              <a:buFont typeface="Century Gothic"/>
              <a:buNone/>
            </a:pPr>
            <a:r>
              <a:rPr lang="en-US" sz="8000" b="0" i="0" u="none" strike="noStrike" cap="none">
                <a:solidFill>
                  <a:schemeClr val="accen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84" name="Google Shape;84;p13"/>
          <p:cNvSpPr txBox="1">
            <a:spLocks noGrp="1"/>
          </p:cNvSpPr>
          <p:nvPr>
            <p:ph type="title"/>
          </p:nvPr>
        </p:nvSpPr>
        <p:spPr>
          <a:xfrm>
            <a:off x="1446213" y="609601"/>
            <a:ext cx="9296398" cy="2743199"/>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Clr>
                <a:schemeClr val="lt1"/>
              </a:buClr>
              <a:buSzPts val="3200"/>
              <a:buFont typeface="Century Gothic"/>
              <a:buNone/>
              <a:defRPr sz="32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body" idx="1"/>
          </p:nvPr>
        </p:nvSpPr>
        <p:spPr>
          <a:xfrm>
            <a:off x="1674812" y="3352800"/>
            <a:ext cx="8839202" cy="381000"/>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400"/>
              </a:spcBef>
              <a:spcAft>
                <a:spcPts val="0"/>
              </a:spcAft>
              <a:buSzPts val="2000"/>
              <a:buFont typeface="Century Gothic"/>
              <a:buNone/>
              <a:defRPr/>
            </a:lvl1pPr>
            <a:lvl2pPr marL="914400" lvl="1" indent="-228600" algn="l">
              <a:lnSpc>
                <a:spcPct val="100000"/>
              </a:lnSpc>
              <a:spcBef>
                <a:spcPts val="600"/>
              </a:spcBef>
              <a:spcAft>
                <a:spcPts val="0"/>
              </a:spcAft>
              <a:buSzPts val="1800"/>
              <a:buFont typeface="Century Gothic"/>
              <a:buNone/>
              <a:defRPr/>
            </a:lvl2pPr>
            <a:lvl3pPr marL="1371600" lvl="2" indent="-228600" algn="l">
              <a:lnSpc>
                <a:spcPct val="100000"/>
              </a:lnSpc>
              <a:spcBef>
                <a:spcPts val="600"/>
              </a:spcBef>
              <a:spcAft>
                <a:spcPts val="0"/>
              </a:spcAft>
              <a:buSzPts val="1600"/>
              <a:buFont typeface="Century Gothic"/>
              <a:buNone/>
              <a:defRPr/>
            </a:lvl3pPr>
            <a:lvl4pPr marL="1828800" lvl="3" indent="-228600" algn="l">
              <a:lnSpc>
                <a:spcPct val="100000"/>
              </a:lnSpc>
              <a:spcBef>
                <a:spcPts val="600"/>
              </a:spcBef>
              <a:spcAft>
                <a:spcPts val="0"/>
              </a:spcAft>
              <a:buSzPts val="1400"/>
              <a:buFont typeface="Century Gothic"/>
              <a:buNone/>
              <a:defRPr/>
            </a:lvl4pPr>
            <a:lvl5pPr marL="2286000" lvl="4" indent="-228600" algn="l">
              <a:lnSpc>
                <a:spcPct val="100000"/>
              </a:lnSpc>
              <a:spcBef>
                <a:spcPts val="600"/>
              </a:spcBef>
              <a:spcAft>
                <a:spcPts val="0"/>
              </a:spcAft>
              <a:buSzPts val="1400"/>
              <a:buFont typeface="Century Gothic"/>
              <a:buNone/>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86" name="Google Shape;86;p13"/>
          <p:cNvSpPr txBox="1">
            <a:spLocks noGrp="1"/>
          </p:cNvSpPr>
          <p:nvPr>
            <p:ph type="body" idx="2"/>
          </p:nvPr>
        </p:nvSpPr>
        <p:spPr>
          <a:xfrm>
            <a:off x="1141411" y="4343400"/>
            <a:ext cx="9906000" cy="1447800"/>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400"/>
              </a:spcBef>
              <a:spcAft>
                <a:spcPts val="0"/>
              </a:spcAft>
              <a:buSzPts val="2000"/>
              <a:buNone/>
              <a:defRPr sz="2000">
                <a:solidFill>
                  <a:schemeClr val="lt1"/>
                </a:solidFil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87" name="Google Shape;87;p13"/>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3"/>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3"/>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1141412" y="3308581"/>
            <a:ext cx="9906000" cy="1468800"/>
          </a:xfrm>
          <a:prstGeom prst="rect">
            <a:avLst/>
          </a:prstGeom>
          <a:noFill/>
          <a:ln>
            <a:noFill/>
          </a:ln>
        </p:spPr>
        <p:txBody>
          <a:bodyPr spcFirstLastPara="1" wrap="square" lIns="91425" tIns="45700" rIns="91425" bIns="45700" anchor="b" anchorCtr="0"/>
          <a:lstStyle>
            <a:lvl1pPr lvl="0" algn="l">
              <a:lnSpc>
                <a:spcPct val="100000"/>
              </a:lnSpc>
              <a:spcBef>
                <a:spcPts val="0"/>
              </a:spcBef>
              <a:spcAft>
                <a:spcPts val="0"/>
              </a:spcAft>
              <a:buClr>
                <a:schemeClr val="lt1"/>
              </a:buClr>
              <a:buSzPts val="3200"/>
              <a:buFont typeface="Century Gothic"/>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4"/>
          <p:cNvSpPr txBox="1">
            <a:spLocks noGrp="1"/>
          </p:cNvSpPr>
          <p:nvPr>
            <p:ph type="body" idx="1"/>
          </p:nvPr>
        </p:nvSpPr>
        <p:spPr>
          <a:xfrm>
            <a:off x="1141410" y="4777381"/>
            <a:ext cx="9906001" cy="860400"/>
          </a:xfrm>
          <a:prstGeom prst="rect">
            <a:avLst/>
          </a:prstGeom>
          <a:noFill/>
          <a:ln>
            <a:noFill/>
          </a:ln>
        </p:spPr>
        <p:txBody>
          <a:bodyPr spcFirstLastPara="1" wrap="square" lIns="91425" tIns="45700" rIns="91425" bIns="45700" anchor="t" anchorCtr="0"/>
          <a:lstStyle>
            <a:lvl1pPr marL="457200" lvl="0" indent="-355600" algn="l">
              <a:lnSpc>
                <a:spcPct val="100000"/>
              </a:lnSpc>
              <a:spcBef>
                <a:spcPts val="400"/>
              </a:spcBef>
              <a:spcAft>
                <a:spcPts val="0"/>
              </a:spcAft>
              <a:buSzPts val="2000"/>
              <a:buChar char="•"/>
              <a:defRPr sz="2000">
                <a:solidFill>
                  <a:schemeClr val="lt1"/>
                </a:solidFil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93" name="Google Shape;93;p14"/>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96"/>
        <p:cNvGrpSpPr/>
        <p:nvPr/>
      </p:nvGrpSpPr>
      <p:grpSpPr>
        <a:xfrm>
          <a:off x="0" y="0"/>
          <a:ext cx="0" cy="0"/>
          <a:chOff x="0" y="0"/>
          <a:chExt cx="0" cy="0"/>
        </a:xfrm>
      </p:grpSpPr>
      <p:sp>
        <p:nvSpPr>
          <p:cNvPr id="97" name="Google Shape;97;p15"/>
          <p:cNvSpPr txBox="1"/>
          <p:nvPr/>
        </p:nvSpPr>
        <p:spPr>
          <a:xfrm>
            <a:off x="836612" y="786824"/>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1"/>
              </a:buClr>
              <a:buSzPts val="8000"/>
              <a:buFont typeface="Century Gothic"/>
              <a:buNone/>
            </a:pPr>
            <a:r>
              <a:rPr lang="en-US" sz="8000" b="0" i="0" u="none" strike="noStrike" cap="none">
                <a:solidFill>
                  <a:schemeClr val="accen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8" name="Google Shape;98;p15"/>
          <p:cNvSpPr txBox="1"/>
          <p:nvPr/>
        </p:nvSpPr>
        <p:spPr>
          <a:xfrm>
            <a:off x="10437812"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accent1"/>
              </a:buClr>
              <a:buSzPts val="8000"/>
              <a:buFont typeface="Century Gothic"/>
              <a:buNone/>
            </a:pPr>
            <a:r>
              <a:rPr lang="en-US" sz="8000" b="0" i="0" u="none" strike="noStrike" cap="none">
                <a:solidFill>
                  <a:schemeClr val="accen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9" name="Google Shape;99;p15"/>
          <p:cNvSpPr txBox="1">
            <a:spLocks noGrp="1"/>
          </p:cNvSpPr>
          <p:nvPr>
            <p:ph type="title"/>
          </p:nvPr>
        </p:nvSpPr>
        <p:spPr>
          <a:xfrm>
            <a:off x="1446213" y="609601"/>
            <a:ext cx="9296398" cy="2743199"/>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Clr>
                <a:schemeClr val="lt1"/>
              </a:buClr>
              <a:buSzPts val="3200"/>
              <a:buFont typeface="Century Gothic"/>
              <a:buNone/>
              <a:defRPr sz="32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5"/>
          <p:cNvSpPr txBox="1">
            <a:spLocks noGrp="1"/>
          </p:cNvSpPr>
          <p:nvPr>
            <p:ph type="body" idx="1"/>
          </p:nvPr>
        </p:nvSpPr>
        <p:spPr>
          <a:xfrm>
            <a:off x="1141412" y="3886200"/>
            <a:ext cx="9906000" cy="889000"/>
          </a:xfrm>
          <a:prstGeom prst="rect">
            <a:avLst/>
          </a:prstGeom>
          <a:noFill/>
          <a:ln>
            <a:noFill/>
          </a:ln>
        </p:spPr>
        <p:txBody>
          <a:bodyPr spcFirstLastPara="1" wrap="square" lIns="91425" tIns="45700" rIns="91425" bIns="45700" anchor="b" anchorCtr="0"/>
          <a:lstStyle>
            <a:lvl1pPr marL="457200" lvl="0" indent="-228600" algn="l">
              <a:lnSpc>
                <a:spcPct val="100000"/>
              </a:lnSpc>
              <a:spcBef>
                <a:spcPts val="480"/>
              </a:spcBef>
              <a:spcAft>
                <a:spcPts val="0"/>
              </a:spcAft>
              <a:buSzPts val="2400"/>
              <a:buNone/>
              <a:defRPr sz="2400" b="0" cap="none">
                <a:solidFill>
                  <a:schemeClr val="lt1"/>
                </a:solidFil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101" name="Google Shape;101;p15"/>
          <p:cNvSpPr txBox="1">
            <a:spLocks noGrp="1"/>
          </p:cNvSpPr>
          <p:nvPr>
            <p:ph type="body" idx="2"/>
          </p:nvPr>
        </p:nvSpPr>
        <p:spPr>
          <a:xfrm>
            <a:off x="1141411" y="4775200"/>
            <a:ext cx="9906000" cy="1016000"/>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360"/>
              </a:spcBef>
              <a:spcAft>
                <a:spcPts val="0"/>
              </a:spcAft>
              <a:buSzPts val="1800"/>
              <a:buNone/>
              <a:defRPr sz="1800">
                <a:solidFill>
                  <a:schemeClr val="lt1"/>
                </a:solidFill>
              </a:defRPr>
            </a:lvl1pPr>
            <a:lvl2pPr marL="914400" lvl="1" indent="-228600" algn="l">
              <a:lnSpc>
                <a:spcPct val="100000"/>
              </a:lnSpc>
              <a:spcBef>
                <a:spcPts val="600"/>
              </a:spcBef>
              <a:spcAft>
                <a:spcPts val="0"/>
              </a:spcAft>
              <a:buSzPts val="1800"/>
              <a:buNone/>
              <a:defRPr sz="1800">
                <a:solidFill>
                  <a:schemeClr val="lt1"/>
                </a:solidFill>
              </a:defRPr>
            </a:lvl2pPr>
            <a:lvl3pPr marL="1371600" lvl="2" indent="-228600" algn="l">
              <a:lnSpc>
                <a:spcPct val="100000"/>
              </a:lnSpc>
              <a:spcBef>
                <a:spcPts val="600"/>
              </a:spcBef>
              <a:spcAft>
                <a:spcPts val="0"/>
              </a:spcAft>
              <a:buSzPts val="1600"/>
              <a:buNone/>
              <a:defRPr sz="1600">
                <a:solidFill>
                  <a:schemeClr val="lt1"/>
                </a:solidFill>
              </a:defRPr>
            </a:lvl3pPr>
            <a:lvl4pPr marL="1828800" lvl="3" indent="-228600" algn="l">
              <a:lnSpc>
                <a:spcPct val="100000"/>
              </a:lnSpc>
              <a:spcBef>
                <a:spcPts val="600"/>
              </a:spcBef>
              <a:spcAft>
                <a:spcPts val="0"/>
              </a:spcAft>
              <a:buSzPts val="1400"/>
              <a:buNone/>
              <a:defRPr sz="1400">
                <a:solidFill>
                  <a:schemeClr val="lt1"/>
                </a:solidFill>
              </a:defRPr>
            </a:lvl4pPr>
            <a:lvl5pPr marL="2286000" lvl="4" indent="-228600" algn="l">
              <a:lnSpc>
                <a:spcPct val="100000"/>
              </a:lnSpc>
              <a:spcBef>
                <a:spcPts val="600"/>
              </a:spcBef>
              <a:spcAft>
                <a:spcPts val="0"/>
              </a:spcAft>
              <a:buSzPts val="1400"/>
              <a:buNone/>
              <a:defRPr sz="1400">
                <a:solidFill>
                  <a:schemeClr val="lt1"/>
                </a:solidFill>
              </a:defRPr>
            </a:lvl5pPr>
            <a:lvl6pPr marL="2743200" lvl="5" indent="-228600" algn="l">
              <a:lnSpc>
                <a:spcPct val="100000"/>
              </a:lnSpc>
              <a:spcBef>
                <a:spcPts val="600"/>
              </a:spcBef>
              <a:spcAft>
                <a:spcPts val="0"/>
              </a:spcAft>
              <a:buSzPts val="1400"/>
              <a:buNone/>
              <a:defRPr sz="1400">
                <a:solidFill>
                  <a:schemeClr val="lt1"/>
                </a:solidFill>
              </a:defRPr>
            </a:lvl6pPr>
            <a:lvl7pPr marL="3200400" lvl="6" indent="-228600" algn="l">
              <a:lnSpc>
                <a:spcPct val="100000"/>
              </a:lnSpc>
              <a:spcBef>
                <a:spcPts val="600"/>
              </a:spcBef>
              <a:spcAft>
                <a:spcPts val="0"/>
              </a:spcAft>
              <a:buSzPts val="1400"/>
              <a:buNone/>
              <a:defRPr sz="1400">
                <a:solidFill>
                  <a:schemeClr val="lt1"/>
                </a:solidFill>
              </a:defRPr>
            </a:lvl7pPr>
            <a:lvl8pPr marL="3657600" lvl="7" indent="-228600" algn="l">
              <a:lnSpc>
                <a:spcPct val="100000"/>
              </a:lnSpc>
              <a:spcBef>
                <a:spcPts val="600"/>
              </a:spcBef>
              <a:spcAft>
                <a:spcPts val="0"/>
              </a:spcAft>
              <a:buSzPts val="1400"/>
              <a:buNone/>
              <a:defRPr sz="1400">
                <a:solidFill>
                  <a:schemeClr val="lt1"/>
                </a:solidFill>
              </a:defRPr>
            </a:lvl8pPr>
            <a:lvl9pPr marL="4114800" lvl="8" indent="-228600" algn="l">
              <a:lnSpc>
                <a:spcPct val="100000"/>
              </a:lnSpc>
              <a:spcBef>
                <a:spcPts val="600"/>
              </a:spcBef>
              <a:spcAft>
                <a:spcPts val="600"/>
              </a:spcAft>
              <a:buSzPts val="1400"/>
              <a:buNone/>
              <a:defRPr sz="1400">
                <a:solidFill>
                  <a:schemeClr val="lt1"/>
                </a:solidFill>
              </a:defRPr>
            </a:lvl9pPr>
          </a:lstStyle>
          <a:p>
            <a:endParaRPr/>
          </a:p>
        </p:txBody>
      </p:sp>
      <p:sp>
        <p:nvSpPr>
          <p:cNvPr id="102" name="Google Shape;102;p15"/>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5"/>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5"/>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1141412" y="609601"/>
            <a:ext cx="9905999" cy="2743199"/>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Clr>
                <a:schemeClr val="lt1"/>
              </a:buClr>
              <a:buSzPts val="3200"/>
              <a:buFont typeface="Century Gothic"/>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6"/>
          <p:cNvSpPr txBox="1">
            <a:spLocks noGrp="1"/>
          </p:cNvSpPr>
          <p:nvPr>
            <p:ph type="body" idx="1"/>
          </p:nvPr>
        </p:nvSpPr>
        <p:spPr>
          <a:xfrm>
            <a:off x="1141412" y="3505200"/>
            <a:ext cx="9906000" cy="838200"/>
          </a:xfrm>
          <a:prstGeom prst="rect">
            <a:avLst/>
          </a:prstGeom>
          <a:noFill/>
          <a:ln>
            <a:noFill/>
          </a:ln>
        </p:spPr>
        <p:txBody>
          <a:bodyPr spcFirstLastPara="1" wrap="square" lIns="91425" tIns="45700" rIns="91425" bIns="45700" anchor="b" anchorCtr="0"/>
          <a:lstStyle>
            <a:lvl1pPr marL="457200" lvl="0" indent="-228600" algn="l">
              <a:lnSpc>
                <a:spcPct val="100000"/>
              </a:lnSpc>
              <a:spcBef>
                <a:spcPts val="560"/>
              </a:spcBef>
              <a:spcAft>
                <a:spcPts val="0"/>
              </a:spcAft>
              <a:buSzPts val="2800"/>
              <a:buNone/>
              <a:defRPr sz="2800" b="0" cap="none">
                <a:solidFill>
                  <a:schemeClr val="lt1"/>
                </a:solidFil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108" name="Google Shape;108;p16"/>
          <p:cNvSpPr txBox="1">
            <a:spLocks noGrp="1"/>
          </p:cNvSpPr>
          <p:nvPr>
            <p:ph type="body" idx="2"/>
          </p:nvPr>
        </p:nvSpPr>
        <p:spPr>
          <a:xfrm>
            <a:off x="1141411" y="4343400"/>
            <a:ext cx="9906000" cy="1447800"/>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360"/>
              </a:spcBef>
              <a:spcAft>
                <a:spcPts val="0"/>
              </a:spcAft>
              <a:buSzPts val="1800"/>
              <a:buNone/>
              <a:defRPr sz="1800">
                <a:solidFill>
                  <a:schemeClr val="lt1"/>
                </a:solidFill>
              </a:defRPr>
            </a:lvl1pPr>
            <a:lvl2pPr marL="914400" lvl="1" indent="-228600" algn="l">
              <a:lnSpc>
                <a:spcPct val="100000"/>
              </a:lnSpc>
              <a:spcBef>
                <a:spcPts val="600"/>
              </a:spcBef>
              <a:spcAft>
                <a:spcPts val="0"/>
              </a:spcAft>
              <a:buSzPts val="1800"/>
              <a:buNone/>
              <a:defRPr sz="1800">
                <a:solidFill>
                  <a:schemeClr val="lt1"/>
                </a:solidFill>
              </a:defRPr>
            </a:lvl2pPr>
            <a:lvl3pPr marL="1371600" lvl="2" indent="-228600" algn="l">
              <a:lnSpc>
                <a:spcPct val="100000"/>
              </a:lnSpc>
              <a:spcBef>
                <a:spcPts val="600"/>
              </a:spcBef>
              <a:spcAft>
                <a:spcPts val="0"/>
              </a:spcAft>
              <a:buSzPts val="1600"/>
              <a:buNone/>
              <a:defRPr sz="1600">
                <a:solidFill>
                  <a:schemeClr val="lt1"/>
                </a:solidFill>
              </a:defRPr>
            </a:lvl3pPr>
            <a:lvl4pPr marL="1828800" lvl="3" indent="-228600" algn="l">
              <a:lnSpc>
                <a:spcPct val="100000"/>
              </a:lnSpc>
              <a:spcBef>
                <a:spcPts val="600"/>
              </a:spcBef>
              <a:spcAft>
                <a:spcPts val="0"/>
              </a:spcAft>
              <a:buSzPts val="1400"/>
              <a:buNone/>
              <a:defRPr sz="1400">
                <a:solidFill>
                  <a:schemeClr val="lt1"/>
                </a:solidFill>
              </a:defRPr>
            </a:lvl4pPr>
            <a:lvl5pPr marL="2286000" lvl="4" indent="-228600" algn="l">
              <a:lnSpc>
                <a:spcPct val="100000"/>
              </a:lnSpc>
              <a:spcBef>
                <a:spcPts val="600"/>
              </a:spcBef>
              <a:spcAft>
                <a:spcPts val="0"/>
              </a:spcAft>
              <a:buSzPts val="1400"/>
              <a:buNone/>
              <a:defRPr sz="1400">
                <a:solidFill>
                  <a:schemeClr val="lt1"/>
                </a:solidFill>
              </a:defRPr>
            </a:lvl5pPr>
            <a:lvl6pPr marL="2743200" lvl="5" indent="-228600" algn="l">
              <a:lnSpc>
                <a:spcPct val="100000"/>
              </a:lnSpc>
              <a:spcBef>
                <a:spcPts val="600"/>
              </a:spcBef>
              <a:spcAft>
                <a:spcPts val="0"/>
              </a:spcAft>
              <a:buSzPts val="1400"/>
              <a:buNone/>
              <a:defRPr sz="1400">
                <a:solidFill>
                  <a:schemeClr val="lt1"/>
                </a:solidFill>
              </a:defRPr>
            </a:lvl6pPr>
            <a:lvl7pPr marL="3200400" lvl="6" indent="-228600" algn="l">
              <a:lnSpc>
                <a:spcPct val="100000"/>
              </a:lnSpc>
              <a:spcBef>
                <a:spcPts val="600"/>
              </a:spcBef>
              <a:spcAft>
                <a:spcPts val="0"/>
              </a:spcAft>
              <a:buSzPts val="1400"/>
              <a:buNone/>
              <a:defRPr sz="1400">
                <a:solidFill>
                  <a:schemeClr val="lt1"/>
                </a:solidFill>
              </a:defRPr>
            </a:lvl7pPr>
            <a:lvl8pPr marL="3657600" lvl="7" indent="-228600" algn="l">
              <a:lnSpc>
                <a:spcPct val="100000"/>
              </a:lnSpc>
              <a:spcBef>
                <a:spcPts val="600"/>
              </a:spcBef>
              <a:spcAft>
                <a:spcPts val="0"/>
              </a:spcAft>
              <a:buSzPts val="1400"/>
              <a:buNone/>
              <a:defRPr sz="1400">
                <a:solidFill>
                  <a:schemeClr val="lt1"/>
                </a:solidFill>
              </a:defRPr>
            </a:lvl8pPr>
            <a:lvl9pPr marL="4114800" lvl="8" indent="-228600" algn="l">
              <a:lnSpc>
                <a:spcPct val="100000"/>
              </a:lnSpc>
              <a:spcBef>
                <a:spcPts val="600"/>
              </a:spcBef>
              <a:spcAft>
                <a:spcPts val="600"/>
              </a:spcAft>
              <a:buSzPts val="1400"/>
              <a:buNone/>
              <a:defRPr sz="1400">
                <a:solidFill>
                  <a:schemeClr val="lt1"/>
                </a:solidFill>
              </a:defRPr>
            </a:lvl9pPr>
          </a:lstStyle>
          <a:p>
            <a:endParaRPr/>
          </a:p>
        </p:txBody>
      </p:sp>
      <p:sp>
        <p:nvSpPr>
          <p:cNvPr id="109" name="Google Shape;109;p16"/>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6"/>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6"/>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7"/>
          <p:cNvSpPr txBox="1">
            <a:spLocks noGrp="1"/>
          </p:cNvSpPr>
          <p:nvPr>
            <p:ph type="body" idx="1"/>
          </p:nvPr>
        </p:nvSpPr>
        <p:spPr>
          <a:xfrm rot="5400000">
            <a:off x="4532311" y="-723900"/>
            <a:ext cx="3124201" cy="9905998"/>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115" name="Google Shape;115;p17"/>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17"/>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7"/>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rot="5400000">
            <a:off x="7351354" y="2095143"/>
            <a:ext cx="5181601" cy="2210514"/>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18"/>
          <p:cNvSpPr txBox="1">
            <a:spLocks noGrp="1"/>
          </p:cNvSpPr>
          <p:nvPr>
            <p:ph type="body" idx="1"/>
          </p:nvPr>
        </p:nvSpPr>
        <p:spPr>
          <a:xfrm rot="5400000">
            <a:off x="2322512" y="-571500"/>
            <a:ext cx="5181600" cy="7543800"/>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121" name="Google Shape;121;p18"/>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18"/>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18"/>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21" name="Google Shape;21;p3"/>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1141411" y="1600200"/>
            <a:ext cx="3549121" cy="1371600"/>
          </a:xfrm>
          <a:prstGeom prst="rect">
            <a:avLst/>
          </a:prstGeom>
          <a:noFill/>
          <a:ln>
            <a:noFill/>
          </a:ln>
        </p:spPr>
        <p:txBody>
          <a:bodyPr spcFirstLastPara="1" wrap="square" lIns="91425" tIns="45700" rIns="91425" bIns="45700" anchor="b" anchorCtr="0"/>
          <a:lstStyle>
            <a:lvl1pPr lvl="0" algn="l">
              <a:lnSpc>
                <a:spcPct val="100000"/>
              </a:lnSpc>
              <a:spcBef>
                <a:spcPts val="0"/>
              </a:spcBef>
              <a:spcAft>
                <a:spcPts val="0"/>
              </a:spcAft>
              <a:buClr>
                <a:schemeClr val="lt1"/>
              </a:buClr>
              <a:buSzPts val="2400"/>
              <a:buFont typeface="Century Gothic"/>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5103812" y="609601"/>
            <a:ext cx="5943601" cy="5181600"/>
          </a:xfrm>
          <a:prstGeom prst="rect">
            <a:avLst/>
          </a:prstGeom>
          <a:noFill/>
          <a:ln>
            <a:noFill/>
          </a:ln>
        </p:spPr>
        <p:txBody>
          <a:bodyPr spcFirstLastPara="1" wrap="square" lIns="91425" tIns="45700" rIns="91425" bIns="45700" anchor="ctr" anchorCtr="0"/>
          <a:lstStyle>
            <a:lvl1pPr marL="457200" lvl="0" indent="-355600" algn="l">
              <a:lnSpc>
                <a:spcPct val="100000"/>
              </a:lnSpc>
              <a:spcBef>
                <a:spcPts val="400"/>
              </a:spcBef>
              <a:spcAft>
                <a:spcPts val="0"/>
              </a:spcAft>
              <a:buSzPts val="2000"/>
              <a:buChar char="•"/>
              <a:defRPr sz="2000"/>
            </a:lvl1pPr>
            <a:lvl2pPr marL="914400" lvl="1" indent="-342900" algn="l">
              <a:lnSpc>
                <a:spcPct val="100000"/>
              </a:lnSpc>
              <a:spcBef>
                <a:spcPts val="600"/>
              </a:spcBef>
              <a:spcAft>
                <a:spcPts val="0"/>
              </a:spcAft>
              <a:buSzPts val="1800"/>
              <a:buChar char="•"/>
              <a:defRPr sz="1800"/>
            </a:lvl2pPr>
            <a:lvl3pPr marL="1371600" lvl="2" indent="-330200" algn="l">
              <a:lnSpc>
                <a:spcPct val="100000"/>
              </a:lnSpc>
              <a:spcBef>
                <a:spcPts val="600"/>
              </a:spcBef>
              <a:spcAft>
                <a:spcPts val="0"/>
              </a:spcAft>
              <a:buSzPts val="1600"/>
              <a:buChar char="•"/>
              <a:defRPr sz="16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SzPts val="1400"/>
              <a:buChar char="•"/>
              <a:defRPr sz="1400"/>
            </a:lvl5pPr>
            <a:lvl6pPr marL="2743200" lvl="5" indent="-317500" algn="l">
              <a:lnSpc>
                <a:spcPct val="100000"/>
              </a:lnSpc>
              <a:spcBef>
                <a:spcPts val="600"/>
              </a:spcBef>
              <a:spcAft>
                <a:spcPts val="0"/>
              </a:spcAft>
              <a:buSzPts val="1400"/>
              <a:buChar char="•"/>
              <a:defRPr sz="1400"/>
            </a:lvl6pPr>
            <a:lvl7pPr marL="3200400" lvl="6" indent="-317500" algn="l">
              <a:lnSpc>
                <a:spcPct val="100000"/>
              </a:lnSpc>
              <a:spcBef>
                <a:spcPts val="600"/>
              </a:spcBef>
              <a:spcAft>
                <a:spcPts val="0"/>
              </a:spcAft>
              <a:buSzPts val="1400"/>
              <a:buChar char="•"/>
              <a:defRPr sz="1400"/>
            </a:lvl7pPr>
            <a:lvl8pPr marL="3657600" lvl="7" indent="-317500" algn="l">
              <a:lnSpc>
                <a:spcPct val="100000"/>
              </a:lnSpc>
              <a:spcBef>
                <a:spcPts val="600"/>
              </a:spcBef>
              <a:spcAft>
                <a:spcPts val="0"/>
              </a:spcAft>
              <a:buSzPts val="1400"/>
              <a:buChar char="•"/>
              <a:defRPr sz="1400"/>
            </a:lvl8pPr>
            <a:lvl9pPr marL="4114800" lvl="8" indent="-317500" algn="l">
              <a:lnSpc>
                <a:spcPct val="100000"/>
              </a:lnSpc>
              <a:spcBef>
                <a:spcPts val="600"/>
              </a:spcBef>
              <a:spcAft>
                <a:spcPts val="600"/>
              </a:spcAft>
              <a:buSzPts val="1400"/>
              <a:buChar char="•"/>
              <a:defRPr sz="1400"/>
            </a:lvl9pPr>
          </a:lstStyle>
          <a:p>
            <a:endParaRPr/>
          </a:p>
        </p:txBody>
      </p:sp>
      <p:sp>
        <p:nvSpPr>
          <p:cNvPr id="27" name="Google Shape;27;p4"/>
          <p:cNvSpPr txBox="1">
            <a:spLocks noGrp="1"/>
          </p:cNvSpPr>
          <p:nvPr>
            <p:ph type="body" idx="2"/>
          </p:nvPr>
        </p:nvSpPr>
        <p:spPr>
          <a:xfrm>
            <a:off x="1141411" y="2971800"/>
            <a:ext cx="3549121" cy="1828800"/>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320"/>
              </a:spcBef>
              <a:spcAft>
                <a:spcPts val="0"/>
              </a:spcAft>
              <a:buSzPts val="1600"/>
              <a:buNone/>
              <a:defRPr sz="1600"/>
            </a:lvl1pPr>
            <a:lvl2pPr marL="914400" lvl="1" indent="-228600" algn="l">
              <a:lnSpc>
                <a:spcPct val="100000"/>
              </a:lnSpc>
              <a:spcBef>
                <a:spcPts val="600"/>
              </a:spcBef>
              <a:spcAft>
                <a:spcPts val="0"/>
              </a:spcAft>
              <a:buSzPts val="1200"/>
              <a:buNone/>
              <a:defRPr sz="1200"/>
            </a:lvl2pPr>
            <a:lvl3pPr marL="1371600" lvl="2" indent="-228600" algn="l">
              <a:lnSpc>
                <a:spcPct val="100000"/>
              </a:lnSpc>
              <a:spcBef>
                <a:spcPts val="600"/>
              </a:spcBef>
              <a:spcAft>
                <a:spcPts val="0"/>
              </a:spcAft>
              <a:buSzPts val="1000"/>
              <a:buNone/>
              <a:defRPr sz="1000"/>
            </a:lvl3pPr>
            <a:lvl4pPr marL="1828800" lvl="3" indent="-228600" algn="l">
              <a:lnSpc>
                <a:spcPct val="100000"/>
              </a:lnSpc>
              <a:spcBef>
                <a:spcPts val="600"/>
              </a:spcBef>
              <a:spcAft>
                <a:spcPts val="0"/>
              </a:spcAft>
              <a:buSzPts val="900"/>
              <a:buNone/>
              <a:defRPr sz="900"/>
            </a:lvl4pPr>
            <a:lvl5pPr marL="2286000" lvl="4" indent="-228600" algn="l">
              <a:lnSpc>
                <a:spcPct val="100000"/>
              </a:lnSpc>
              <a:spcBef>
                <a:spcPts val="600"/>
              </a:spcBef>
              <a:spcAft>
                <a:spcPts val="0"/>
              </a:spcAft>
              <a:buSzPts val="900"/>
              <a:buNone/>
              <a:defRPr sz="900"/>
            </a:lvl5pPr>
            <a:lvl6pPr marL="2743200" lvl="5" indent="-228600" algn="l">
              <a:lnSpc>
                <a:spcPct val="100000"/>
              </a:lnSpc>
              <a:spcBef>
                <a:spcPts val="600"/>
              </a:spcBef>
              <a:spcAft>
                <a:spcPts val="0"/>
              </a:spcAft>
              <a:buSzPts val="900"/>
              <a:buNone/>
              <a:defRPr sz="900"/>
            </a:lvl6pPr>
            <a:lvl7pPr marL="3200400" lvl="6" indent="-228600" algn="l">
              <a:lnSpc>
                <a:spcPct val="100000"/>
              </a:lnSpc>
              <a:spcBef>
                <a:spcPts val="600"/>
              </a:spcBef>
              <a:spcAft>
                <a:spcPts val="0"/>
              </a:spcAft>
              <a:buSzPts val="900"/>
              <a:buNone/>
              <a:defRPr sz="900"/>
            </a:lvl7pPr>
            <a:lvl8pPr marL="3657600" lvl="7" indent="-228600" algn="l">
              <a:lnSpc>
                <a:spcPct val="100000"/>
              </a:lnSpc>
              <a:spcBef>
                <a:spcPts val="600"/>
              </a:spcBef>
              <a:spcAft>
                <a:spcPts val="0"/>
              </a:spcAft>
              <a:buSzPts val="900"/>
              <a:buNone/>
              <a:defRPr sz="900"/>
            </a:lvl8pPr>
            <a:lvl9pPr marL="4114800" lvl="8" indent="-228600" algn="l">
              <a:lnSpc>
                <a:spcPct val="100000"/>
              </a:lnSpc>
              <a:spcBef>
                <a:spcPts val="600"/>
              </a:spcBef>
              <a:spcAft>
                <a:spcPts val="600"/>
              </a:spcAft>
              <a:buSzPts val="900"/>
              <a:buNone/>
              <a:defRPr sz="900"/>
            </a:lvl9pPr>
          </a:lstStyle>
          <a:p>
            <a:endParaRPr/>
          </a:p>
        </p:txBody>
      </p:sp>
      <p:sp>
        <p:nvSpPr>
          <p:cNvPr id="28" name="Google Shape;28;p4"/>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1751012" y="609601"/>
            <a:ext cx="8676222" cy="3200400"/>
          </a:xfrm>
          <a:prstGeom prst="rect">
            <a:avLst/>
          </a:prstGeom>
          <a:noFill/>
          <a:ln>
            <a:noFill/>
          </a:ln>
        </p:spPr>
        <p:txBody>
          <a:bodyPr spcFirstLastPara="1" wrap="square" lIns="91425" tIns="45700" rIns="91425" bIns="45700" anchor="b" anchorCtr="0"/>
          <a:lstStyle>
            <a:lvl1pPr lvl="0" algn="ctr">
              <a:lnSpc>
                <a:spcPct val="100000"/>
              </a:lnSpc>
              <a:spcBef>
                <a:spcPts val="0"/>
              </a:spcBef>
              <a:spcAft>
                <a:spcPts val="0"/>
              </a:spcAft>
              <a:buClr>
                <a:schemeClr val="lt1"/>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subTitle" idx="1"/>
          </p:nvPr>
        </p:nvSpPr>
        <p:spPr>
          <a:xfrm>
            <a:off x="1751012" y="3886200"/>
            <a:ext cx="8676222" cy="1905000"/>
          </a:xfrm>
          <a:prstGeom prst="rect">
            <a:avLst/>
          </a:prstGeom>
          <a:noFill/>
          <a:ln>
            <a:noFill/>
          </a:ln>
        </p:spPr>
        <p:txBody>
          <a:bodyPr spcFirstLastPara="1" wrap="square" lIns="91425" tIns="45700" rIns="91425" bIns="45700" anchor="t" anchorCtr="0"/>
          <a:lstStyle>
            <a:lvl1pPr lvl="0" algn="ctr">
              <a:lnSpc>
                <a:spcPct val="100000"/>
              </a:lnSpc>
              <a:spcBef>
                <a:spcPts val="420"/>
              </a:spcBef>
              <a:spcAft>
                <a:spcPts val="0"/>
              </a:spcAft>
              <a:buSzPts val="2100"/>
              <a:buNone/>
              <a:defRPr sz="2100">
                <a:solidFill>
                  <a:schemeClr val="lt1"/>
                </a:solidFill>
              </a:defRPr>
            </a:lvl1pPr>
            <a:lvl2pPr lvl="1" algn="ctr">
              <a:lnSpc>
                <a:spcPct val="100000"/>
              </a:lnSpc>
              <a:spcBef>
                <a:spcPts val="600"/>
              </a:spcBef>
              <a:spcAft>
                <a:spcPts val="0"/>
              </a:spcAft>
              <a:buSzPts val="1800"/>
              <a:buNone/>
              <a:defRPr>
                <a:solidFill>
                  <a:schemeClr val="lt1"/>
                </a:solidFill>
              </a:defRPr>
            </a:lvl2pPr>
            <a:lvl3pPr lvl="2" algn="ctr">
              <a:lnSpc>
                <a:spcPct val="100000"/>
              </a:lnSpc>
              <a:spcBef>
                <a:spcPts val="600"/>
              </a:spcBef>
              <a:spcAft>
                <a:spcPts val="0"/>
              </a:spcAft>
              <a:buSzPts val="1600"/>
              <a:buNone/>
              <a:defRPr>
                <a:solidFill>
                  <a:schemeClr val="lt1"/>
                </a:solidFill>
              </a:defRPr>
            </a:lvl3pPr>
            <a:lvl4pPr lvl="3" algn="ctr">
              <a:lnSpc>
                <a:spcPct val="100000"/>
              </a:lnSpc>
              <a:spcBef>
                <a:spcPts val="600"/>
              </a:spcBef>
              <a:spcAft>
                <a:spcPts val="0"/>
              </a:spcAft>
              <a:buSzPts val="1400"/>
              <a:buNone/>
              <a:defRPr>
                <a:solidFill>
                  <a:schemeClr val="lt1"/>
                </a:solidFill>
              </a:defRPr>
            </a:lvl4pPr>
            <a:lvl5pPr lvl="4" algn="ctr">
              <a:lnSpc>
                <a:spcPct val="100000"/>
              </a:lnSpc>
              <a:spcBef>
                <a:spcPts val="600"/>
              </a:spcBef>
              <a:spcAft>
                <a:spcPts val="0"/>
              </a:spcAft>
              <a:buSzPts val="1400"/>
              <a:buNone/>
              <a:defRPr>
                <a:solidFill>
                  <a:schemeClr val="lt1"/>
                </a:solidFill>
              </a:defRPr>
            </a:lvl5pPr>
            <a:lvl6pPr lvl="5" algn="ctr">
              <a:lnSpc>
                <a:spcPct val="100000"/>
              </a:lnSpc>
              <a:spcBef>
                <a:spcPts val="600"/>
              </a:spcBef>
              <a:spcAft>
                <a:spcPts val="0"/>
              </a:spcAft>
              <a:buSzPts val="1200"/>
              <a:buNone/>
              <a:defRPr>
                <a:solidFill>
                  <a:schemeClr val="lt1"/>
                </a:solidFill>
              </a:defRPr>
            </a:lvl6pPr>
            <a:lvl7pPr lvl="6" algn="ctr">
              <a:lnSpc>
                <a:spcPct val="100000"/>
              </a:lnSpc>
              <a:spcBef>
                <a:spcPts val="600"/>
              </a:spcBef>
              <a:spcAft>
                <a:spcPts val="0"/>
              </a:spcAft>
              <a:buSzPts val="1200"/>
              <a:buNone/>
              <a:defRPr>
                <a:solidFill>
                  <a:schemeClr val="lt1"/>
                </a:solidFill>
              </a:defRPr>
            </a:lvl7pPr>
            <a:lvl8pPr lvl="7" algn="ctr">
              <a:lnSpc>
                <a:spcPct val="100000"/>
              </a:lnSpc>
              <a:spcBef>
                <a:spcPts val="600"/>
              </a:spcBef>
              <a:spcAft>
                <a:spcPts val="0"/>
              </a:spcAft>
              <a:buSzPts val="1200"/>
              <a:buNone/>
              <a:defRPr>
                <a:solidFill>
                  <a:schemeClr val="lt1"/>
                </a:solidFill>
              </a:defRPr>
            </a:lvl8pPr>
            <a:lvl9pPr lvl="8" algn="ctr">
              <a:lnSpc>
                <a:spcPct val="100000"/>
              </a:lnSpc>
              <a:spcBef>
                <a:spcPts val="600"/>
              </a:spcBef>
              <a:spcAft>
                <a:spcPts val="600"/>
              </a:spcAft>
              <a:buSzPts val="1200"/>
              <a:buNone/>
              <a:defRPr>
                <a:solidFill>
                  <a:schemeClr val="lt1"/>
                </a:solidFill>
              </a:defRPr>
            </a:lvl9pPr>
          </a:lstStyle>
          <a:p>
            <a:endParaRPr/>
          </a:p>
        </p:txBody>
      </p:sp>
      <p:sp>
        <p:nvSpPr>
          <p:cNvPr id="34" name="Google Shape;34;p5"/>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1751013" y="3308581"/>
            <a:ext cx="8686800" cy="1468800"/>
          </a:xfrm>
          <a:prstGeom prst="rect">
            <a:avLst/>
          </a:prstGeom>
          <a:noFill/>
          <a:ln>
            <a:noFill/>
          </a:ln>
        </p:spPr>
        <p:txBody>
          <a:bodyPr spcFirstLastPara="1" wrap="square" lIns="91425" tIns="45700" rIns="91425" bIns="45700" anchor="b" anchorCtr="0"/>
          <a:lstStyle>
            <a:lvl1pPr lvl="0" algn="r">
              <a:lnSpc>
                <a:spcPct val="100000"/>
              </a:lnSpc>
              <a:spcBef>
                <a:spcPts val="0"/>
              </a:spcBef>
              <a:spcAft>
                <a:spcPts val="0"/>
              </a:spcAft>
              <a:buClr>
                <a:schemeClr val="lt1"/>
              </a:buClr>
              <a:buSzPts val="4000"/>
              <a:buFont typeface="Century Gothic"/>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1751011" y="4777381"/>
            <a:ext cx="8686801" cy="860400"/>
          </a:xfrm>
          <a:prstGeom prst="rect">
            <a:avLst/>
          </a:prstGeom>
          <a:noFill/>
          <a:ln>
            <a:noFill/>
          </a:ln>
        </p:spPr>
        <p:txBody>
          <a:bodyPr spcFirstLastPara="1" wrap="square" lIns="91425" tIns="45700" rIns="91425" bIns="45700" anchor="t" anchorCtr="0"/>
          <a:lstStyle>
            <a:lvl1pPr marL="457200" lvl="0" indent="-228600" algn="r">
              <a:lnSpc>
                <a:spcPct val="100000"/>
              </a:lnSpc>
              <a:spcBef>
                <a:spcPts val="400"/>
              </a:spcBef>
              <a:spcAft>
                <a:spcPts val="0"/>
              </a:spcAft>
              <a:buSzPts val="2000"/>
              <a:buNone/>
              <a:defRPr sz="2000">
                <a:solidFill>
                  <a:schemeClr val="lt1"/>
                </a:solidFill>
              </a:defRPr>
            </a:lvl1pPr>
            <a:lvl2pPr marL="914400" lvl="1" indent="-228600" algn="l">
              <a:lnSpc>
                <a:spcPct val="100000"/>
              </a:lnSpc>
              <a:spcBef>
                <a:spcPts val="600"/>
              </a:spcBef>
              <a:spcAft>
                <a:spcPts val="0"/>
              </a:spcAft>
              <a:buSzPts val="1800"/>
              <a:buNone/>
              <a:defRPr sz="1800">
                <a:solidFill>
                  <a:schemeClr val="lt1"/>
                </a:solidFill>
              </a:defRPr>
            </a:lvl2pPr>
            <a:lvl3pPr marL="1371600" lvl="2" indent="-228600" algn="l">
              <a:lnSpc>
                <a:spcPct val="100000"/>
              </a:lnSpc>
              <a:spcBef>
                <a:spcPts val="600"/>
              </a:spcBef>
              <a:spcAft>
                <a:spcPts val="0"/>
              </a:spcAft>
              <a:buSzPts val="1600"/>
              <a:buNone/>
              <a:defRPr sz="1600">
                <a:solidFill>
                  <a:schemeClr val="lt1"/>
                </a:solidFill>
              </a:defRPr>
            </a:lvl3pPr>
            <a:lvl4pPr marL="1828800" lvl="3" indent="-228600" algn="l">
              <a:lnSpc>
                <a:spcPct val="100000"/>
              </a:lnSpc>
              <a:spcBef>
                <a:spcPts val="600"/>
              </a:spcBef>
              <a:spcAft>
                <a:spcPts val="0"/>
              </a:spcAft>
              <a:buSzPts val="1400"/>
              <a:buNone/>
              <a:defRPr sz="1400">
                <a:solidFill>
                  <a:schemeClr val="lt1"/>
                </a:solidFill>
              </a:defRPr>
            </a:lvl4pPr>
            <a:lvl5pPr marL="2286000" lvl="4" indent="-228600" algn="l">
              <a:lnSpc>
                <a:spcPct val="100000"/>
              </a:lnSpc>
              <a:spcBef>
                <a:spcPts val="600"/>
              </a:spcBef>
              <a:spcAft>
                <a:spcPts val="0"/>
              </a:spcAft>
              <a:buSzPts val="1400"/>
              <a:buNone/>
              <a:defRPr sz="1400">
                <a:solidFill>
                  <a:schemeClr val="lt1"/>
                </a:solidFill>
              </a:defRPr>
            </a:lvl5pPr>
            <a:lvl6pPr marL="2743200" lvl="5" indent="-228600" algn="l">
              <a:lnSpc>
                <a:spcPct val="100000"/>
              </a:lnSpc>
              <a:spcBef>
                <a:spcPts val="600"/>
              </a:spcBef>
              <a:spcAft>
                <a:spcPts val="0"/>
              </a:spcAft>
              <a:buSzPts val="1400"/>
              <a:buNone/>
              <a:defRPr sz="1400">
                <a:solidFill>
                  <a:schemeClr val="lt1"/>
                </a:solidFill>
              </a:defRPr>
            </a:lvl6pPr>
            <a:lvl7pPr marL="3200400" lvl="6" indent="-228600" algn="l">
              <a:lnSpc>
                <a:spcPct val="100000"/>
              </a:lnSpc>
              <a:spcBef>
                <a:spcPts val="600"/>
              </a:spcBef>
              <a:spcAft>
                <a:spcPts val="0"/>
              </a:spcAft>
              <a:buSzPts val="1400"/>
              <a:buNone/>
              <a:defRPr sz="1400">
                <a:solidFill>
                  <a:schemeClr val="lt1"/>
                </a:solidFill>
              </a:defRPr>
            </a:lvl7pPr>
            <a:lvl8pPr marL="3657600" lvl="7" indent="-228600" algn="l">
              <a:lnSpc>
                <a:spcPct val="100000"/>
              </a:lnSpc>
              <a:spcBef>
                <a:spcPts val="600"/>
              </a:spcBef>
              <a:spcAft>
                <a:spcPts val="0"/>
              </a:spcAft>
              <a:buSzPts val="1400"/>
              <a:buNone/>
              <a:defRPr sz="1400">
                <a:solidFill>
                  <a:schemeClr val="lt1"/>
                </a:solidFill>
              </a:defRPr>
            </a:lvl8pPr>
            <a:lvl9pPr marL="4114800" lvl="8" indent="-228600" algn="l">
              <a:lnSpc>
                <a:spcPct val="100000"/>
              </a:lnSpc>
              <a:spcBef>
                <a:spcPts val="600"/>
              </a:spcBef>
              <a:spcAft>
                <a:spcPts val="600"/>
              </a:spcAft>
              <a:buSzPts val="1400"/>
              <a:buNone/>
              <a:defRPr sz="1400">
                <a:solidFill>
                  <a:schemeClr val="lt1"/>
                </a:solidFill>
              </a:defRPr>
            </a:lvl9pPr>
          </a:lstStyle>
          <a:p>
            <a:endParaRPr/>
          </a:p>
        </p:txBody>
      </p:sp>
      <p:sp>
        <p:nvSpPr>
          <p:cNvPr id="40" name="Google Shape;40;p6"/>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1141412" y="2666999"/>
            <a:ext cx="4876800" cy="3124201"/>
          </a:xfrm>
          <a:prstGeom prst="rect">
            <a:avLst/>
          </a:prstGeom>
          <a:noFill/>
          <a:ln>
            <a:noFill/>
          </a:ln>
        </p:spPr>
        <p:txBody>
          <a:bodyPr spcFirstLastPara="1" wrap="square" lIns="91425" tIns="45700" rIns="91425" bIns="45700" anchor="ctr" anchorCtr="0"/>
          <a:lstStyle>
            <a:lvl1pPr marL="457200" lvl="0" indent="-342900" algn="l">
              <a:lnSpc>
                <a:spcPct val="100000"/>
              </a:lnSpc>
              <a:spcBef>
                <a:spcPts val="360"/>
              </a:spcBef>
              <a:spcAft>
                <a:spcPts val="0"/>
              </a:spcAft>
              <a:buSzPts val="1800"/>
              <a:buChar char="•"/>
              <a:defRPr sz="1800"/>
            </a:lvl1pPr>
            <a:lvl2pPr marL="914400" lvl="1" indent="-330200" algn="l">
              <a:lnSpc>
                <a:spcPct val="100000"/>
              </a:lnSpc>
              <a:spcBef>
                <a:spcPts val="600"/>
              </a:spcBef>
              <a:spcAft>
                <a:spcPts val="0"/>
              </a:spcAft>
              <a:buSzPts val="1600"/>
              <a:buChar char="•"/>
              <a:defRPr sz="1600"/>
            </a:lvl2pPr>
            <a:lvl3pPr marL="1371600" lvl="2" indent="-317500" algn="l">
              <a:lnSpc>
                <a:spcPct val="100000"/>
              </a:lnSpc>
              <a:spcBef>
                <a:spcPts val="600"/>
              </a:spcBef>
              <a:spcAft>
                <a:spcPts val="0"/>
              </a:spcAft>
              <a:buSzPts val="1400"/>
              <a:buChar char="•"/>
              <a:defRPr sz="14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SzPts val="1200"/>
              <a:buChar char="•"/>
              <a:defRPr sz="1200"/>
            </a:lvl5pPr>
            <a:lvl6pPr marL="2743200" lvl="5" indent="-304800" algn="l">
              <a:lnSpc>
                <a:spcPct val="100000"/>
              </a:lnSpc>
              <a:spcBef>
                <a:spcPts val="600"/>
              </a:spcBef>
              <a:spcAft>
                <a:spcPts val="0"/>
              </a:spcAft>
              <a:buSzPts val="1200"/>
              <a:buChar char="•"/>
              <a:defRPr sz="1200"/>
            </a:lvl6pPr>
            <a:lvl7pPr marL="3200400" lvl="6" indent="-304800" algn="l">
              <a:lnSpc>
                <a:spcPct val="100000"/>
              </a:lnSpc>
              <a:spcBef>
                <a:spcPts val="600"/>
              </a:spcBef>
              <a:spcAft>
                <a:spcPts val="0"/>
              </a:spcAft>
              <a:buSzPts val="1200"/>
              <a:buChar char="•"/>
              <a:defRPr sz="1200"/>
            </a:lvl7pPr>
            <a:lvl8pPr marL="3657600" lvl="7" indent="-304800" algn="l">
              <a:lnSpc>
                <a:spcPct val="100000"/>
              </a:lnSpc>
              <a:spcBef>
                <a:spcPts val="600"/>
              </a:spcBef>
              <a:spcAft>
                <a:spcPts val="0"/>
              </a:spcAft>
              <a:buSzPts val="1200"/>
              <a:buChar char="•"/>
              <a:defRPr sz="1200"/>
            </a:lvl8pPr>
            <a:lvl9pPr marL="4114800" lvl="8" indent="-304800" algn="l">
              <a:lnSpc>
                <a:spcPct val="100000"/>
              </a:lnSpc>
              <a:spcBef>
                <a:spcPts val="600"/>
              </a:spcBef>
              <a:spcAft>
                <a:spcPts val="600"/>
              </a:spcAft>
              <a:buSzPts val="1200"/>
              <a:buChar char="•"/>
              <a:defRPr sz="1200"/>
            </a:lvl9pPr>
          </a:lstStyle>
          <a:p>
            <a:endParaRPr/>
          </a:p>
        </p:txBody>
      </p:sp>
      <p:sp>
        <p:nvSpPr>
          <p:cNvPr id="46" name="Google Shape;46;p7"/>
          <p:cNvSpPr txBox="1">
            <a:spLocks noGrp="1"/>
          </p:cNvSpPr>
          <p:nvPr>
            <p:ph type="body" idx="2"/>
          </p:nvPr>
        </p:nvSpPr>
        <p:spPr>
          <a:xfrm>
            <a:off x="6170612" y="2667000"/>
            <a:ext cx="4876800" cy="3124200"/>
          </a:xfrm>
          <a:prstGeom prst="rect">
            <a:avLst/>
          </a:prstGeom>
          <a:noFill/>
          <a:ln>
            <a:noFill/>
          </a:ln>
        </p:spPr>
        <p:txBody>
          <a:bodyPr spcFirstLastPara="1" wrap="square" lIns="91425" tIns="45700" rIns="91425" bIns="45700" anchor="ctr" anchorCtr="0"/>
          <a:lstStyle>
            <a:lvl1pPr marL="457200" lvl="0" indent="-342900" algn="l">
              <a:lnSpc>
                <a:spcPct val="100000"/>
              </a:lnSpc>
              <a:spcBef>
                <a:spcPts val="360"/>
              </a:spcBef>
              <a:spcAft>
                <a:spcPts val="0"/>
              </a:spcAft>
              <a:buSzPts val="1800"/>
              <a:buChar char="•"/>
              <a:defRPr sz="1800"/>
            </a:lvl1pPr>
            <a:lvl2pPr marL="914400" lvl="1" indent="-330200" algn="l">
              <a:lnSpc>
                <a:spcPct val="100000"/>
              </a:lnSpc>
              <a:spcBef>
                <a:spcPts val="600"/>
              </a:spcBef>
              <a:spcAft>
                <a:spcPts val="0"/>
              </a:spcAft>
              <a:buSzPts val="1600"/>
              <a:buChar char="•"/>
              <a:defRPr sz="1600"/>
            </a:lvl2pPr>
            <a:lvl3pPr marL="1371600" lvl="2" indent="-317500" algn="l">
              <a:lnSpc>
                <a:spcPct val="100000"/>
              </a:lnSpc>
              <a:spcBef>
                <a:spcPts val="600"/>
              </a:spcBef>
              <a:spcAft>
                <a:spcPts val="0"/>
              </a:spcAft>
              <a:buSzPts val="1400"/>
              <a:buChar char="•"/>
              <a:defRPr sz="14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SzPts val="1200"/>
              <a:buChar char="•"/>
              <a:defRPr sz="1200"/>
            </a:lvl5pPr>
            <a:lvl6pPr marL="2743200" lvl="5" indent="-304800" algn="l">
              <a:lnSpc>
                <a:spcPct val="100000"/>
              </a:lnSpc>
              <a:spcBef>
                <a:spcPts val="600"/>
              </a:spcBef>
              <a:spcAft>
                <a:spcPts val="0"/>
              </a:spcAft>
              <a:buSzPts val="1200"/>
              <a:buChar char="•"/>
              <a:defRPr sz="1200"/>
            </a:lvl6pPr>
            <a:lvl7pPr marL="3200400" lvl="6" indent="-304800" algn="l">
              <a:lnSpc>
                <a:spcPct val="100000"/>
              </a:lnSpc>
              <a:spcBef>
                <a:spcPts val="600"/>
              </a:spcBef>
              <a:spcAft>
                <a:spcPts val="0"/>
              </a:spcAft>
              <a:buSzPts val="1200"/>
              <a:buChar char="•"/>
              <a:defRPr sz="1200"/>
            </a:lvl7pPr>
            <a:lvl8pPr marL="3657600" lvl="7" indent="-304800" algn="l">
              <a:lnSpc>
                <a:spcPct val="100000"/>
              </a:lnSpc>
              <a:spcBef>
                <a:spcPts val="600"/>
              </a:spcBef>
              <a:spcAft>
                <a:spcPts val="0"/>
              </a:spcAft>
              <a:buSzPts val="1200"/>
              <a:buChar char="•"/>
              <a:defRPr sz="1200"/>
            </a:lvl8pPr>
            <a:lvl9pPr marL="4114800" lvl="8" indent="-304800" algn="l">
              <a:lnSpc>
                <a:spcPct val="100000"/>
              </a:lnSpc>
              <a:spcBef>
                <a:spcPts val="600"/>
              </a:spcBef>
              <a:spcAft>
                <a:spcPts val="600"/>
              </a:spcAft>
              <a:buSzPts val="1200"/>
              <a:buChar char="•"/>
              <a:defRPr sz="1200"/>
            </a:lvl9pPr>
          </a:lstStyle>
          <a:p>
            <a:endParaRPr/>
          </a:p>
        </p:txBody>
      </p:sp>
      <p:sp>
        <p:nvSpPr>
          <p:cNvPr id="47" name="Google Shape;47;p7"/>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Clr>
                <a:schemeClr val="l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body" idx="1"/>
          </p:nvPr>
        </p:nvSpPr>
        <p:spPr>
          <a:xfrm>
            <a:off x="1429280" y="2658533"/>
            <a:ext cx="4588931" cy="576262"/>
          </a:xfrm>
          <a:prstGeom prst="rect">
            <a:avLst/>
          </a:prstGeom>
          <a:noFill/>
          <a:ln>
            <a:noFill/>
          </a:ln>
        </p:spPr>
        <p:txBody>
          <a:bodyPr spcFirstLastPara="1" wrap="square" lIns="91425" tIns="45700" rIns="91425" bIns="45700" anchor="b" anchorCtr="0"/>
          <a:lstStyle>
            <a:lvl1pPr marL="457200" lvl="0" indent="-228600" algn="l">
              <a:lnSpc>
                <a:spcPct val="100000"/>
              </a:lnSpc>
              <a:spcBef>
                <a:spcPts val="560"/>
              </a:spcBef>
              <a:spcAft>
                <a:spcPts val="0"/>
              </a:spcAft>
              <a:buSzPts val="2800"/>
              <a:buNone/>
              <a:defRPr sz="2800" b="0"/>
            </a:lvl1pPr>
            <a:lvl2pPr marL="914400" lvl="1" indent="-228600" algn="l">
              <a:lnSpc>
                <a:spcPct val="100000"/>
              </a:lnSpc>
              <a:spcBef>
                <a:spcPts val="600"/>
              </a:spcBef>
              <a:spcAft>
                <a:spcPts val="0"/>
              </a:spcAft>
              <a:buSzPts val="2000"/>
              <a:buNone/>
              <a:defRPr sz="2000" b="1"/>
            </a:lvl2pPr>
            <a:lvl3pPr marL="1371600" lvl="2" indent="-228600" algn="l">
              <a:lnSpc>
                <a:spcPct val="100000"/>
              </a:lnSpc>
              <a:spcBef>
                <a:spcPts val="600"/>
              </a:spcBef>
              <a:spcAft>
                <a:spcPts val="0"/>
              </a:spcAft>
              <a:buSzPts val="1800"/>
              <a:buNone/>
              <a:defRPr sz="1800" b="1"/>
            </a:lvl3pPr>
            <a:lvl4pPr marL="1828800" lvl="3" indent="-228600" algn="l">
              <a:lnSpc>
                <a:spcPct val="100000"/>
              </a:lnSpc>
              <a:spcBef>
                <a:spcPts val="600"/>
              </a:spcBef>
              <a:spcAft>
                <a:spcPts val="0"/>
              </a:spcAft>
              <a:buSzPts val="1600"/>
              <a:buNone/>
              <a:defRPr sz="1600" b="1"/>
            </a:lvl4pPr>
            <a:lvl5pPr marL="2286000" lvl="4" indent="-228600" algn="l">
              <a:lnSpc>
                <a:spcPct val="100000"/>
              </a:lnSpc>
              <a:spcBef>
                <a:spcPts val="600"/>
              </a:spcBef>
              <a:spcAft>
                <a:spcPts val="0"/>
              </a:spcAft>
              <a:buSzPts val="1600"/>
              <a:buNone/>
              <a:defRPr sz="1600" b="1"/>
            </a:lvl5pPr>
            <a:lvl6pPr marL="2743200" lvl="5" indent="-228600" algn="l">
              <a:lnSpc>
                <a:spcPct val="100000"/>
              </a:lnSpc>
              <a:spcBef>
                <a:spcPts val="600"/>
              </a:spcBef>
              <a:spcAft>
                <a:spcPts val="0"/>
              </a:spcAft>
              <a:buSzPts val="1600"/>
              <a:buNone/>
              <a:defRPr sz="1600" b="1"/>
            </a:lvl6pPr>
            <a:lvl7pPr marL="3200400" lvl="6" indent="-228600" algn="l">
              <a:lnSpc>
                <a:spcPct val="100000"/>
              </a:lnSpc>
              <a:spcBef>
                <a:spcPts val="600"/>
              </a:spcBef>
              <a:spcAft>
                <a:spcPts val="0"/>
              </a:spcAft>
              <a:buSzPts val="1600"/>
              <a:buNone/>
              <a:defRPr sz="1600" b="1"/>
            </a:lvl7pPr>
            <a:lvl8pPr marL="3657600" lvl="7" indent="-228600" algn="l">
              <a:lnSpc>
                <a:spcPct val="100000"/>
              </a:lnSpc>
              <a:spcBef>
                <a:spcPts val="600"/>
              </a:spcBef>
              <a:spcAft>
                <a:spcPts val="0"/>
              </a:spcAft>
              <a:buSzPts val="1600"/>
              <a:buNone/>
              <a:defRPr sz="1600" b="1"/>
            </a:lvl8pPr>
            <a:lvl9pPr marL="4114800" lvl="8" indent="-228600" algn="l">
              <a:lnSpc>
                <a:spcPct val="100000"/>
              </a:lnSpc>
              <a:spcBef>
                <a:spcPts val="600"/>
              </a:spcBef>
              <a:spcAft>
                <a:spcPts val="600"/>
              </a:spcAft>
              <a:buSzPts val="1600"/>
              <a:buNone/>
              <a:defRPr sz="1600" b="1"/>
            </a:lvl9pPr>
          </a:lstStyle>
          <a:p>
            <a:endParaRPr/>
          </a:p>
        </p:txBody>
      </p:sp>
      <p:sp>
        <p:nvSpPr>
          <p:cNvPr id="53" name="Google Shape;53;p8"/>
          <p:cNvSpPr txBox="1">
            <a:spLocks noGrp="1"/>
          </p:cNvSpPr>
          <p:nvPr>
            <p:ph type="body" idx="2"/>
          </p:nvPr>
        </p:nvSpPr>
        <p:spPr>
          <a:xfrm>
            <a:off x="1141412" y="3243262"/>
            <a:ext cx="4876800" cy="2547937"/>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360"/>
              </a:spcBef>
              <a:spcAft>
                <a:spcPts val="0"/>
              </a:spcAft>
              <a:buSzPts val="1800"/>
              <a:buChar char="•"/>
              <a:defRPr sz="1800"/>
            </a:lvl1pPr>
            <a:lvl2pPr marL="914400" lvl="1" indent="-330200" algn="l">
              <a:lnSpc>
                <a:spcPct val="100000"/>
              </a:lnSpc>
              <a:spcBef>
                <a:spcPts val="600"/>
              </a:spcBef>
              <a:spcAft>
                <a:spcPts val="0"/>
              </a:spcAft>
              <a:buSzPts val="1600"/>
              <a:buChar char="•"/>
              <a:defRPr sz="1600"/>
            </a:lvl2pPr>
            <a:lvl3pPr marL="1371600" lvl="2" indent="-317500" algn="l">
              <a:lnSpc>
                <a:spcPct val="100000"/>
              </a:lnSpc>
              <a:spcBef>
                <a:spcPts val="600"/>
              </a:spcBef>
              <a:spcAft>
                <a:spcPts val="0"/>
              </a:spcAft>
              <a:buSzPts val="1400"/>
              <a:buChar char="•"/>
              <a:defRPr sz="14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SzPts val="1200"/>
              <a:buChar char="•"/>
              <a:defRPr sz="1200"/>
            </a:lvl5pPr>
            <a:lvl6pPr marL="2743200" lvl="5" indent="-304800" algn="l">
              <a:lnSpc>
                <a:spcPct val="100000"/>
              </a:lnSpc>
              <a:spcBef>
                <a:spcPts val="600"/>
              </a:spcBef>
              <a:spcAft>
                <a:spcPts val="0"/>
              </a:spcAft>
              <a:buSzPts val="1200"/>
              <a:buChar char="•"/>
              <a:defRPr sz="1200"/>
            </a:lvl6pPr>
            <a:lvl7pPr marL="3200400" lvl="6" indent="-304800" algn="l">
              <a:lnSpc>
                <a:spcPct val="100000"/>
              </a:lnSpc>
              <a:spcBef>
                <a:spcPts val="600"/>
              </a:spcBef>
              <a:spcAft>
                <a:spcPts val="0"/>
              </a:spcAft>
              <a:buSzPts val="1200"/>
              <a:buChar char="•"/>
              <a:defRPr sz="1200"/>
            </a:lvl7pPr>
            <a:lvl8pPr marL="3657600" lvl="7" indent="-304800" algn="l">
              <a:lnSpc>
                <a:spcPct val="100000"/>
              </a:lnSpc>
              <a:spcBef>
                <a:spcPts val="600"/>
              </a:spcBef>
              <a:spcAft>
                <a:spcPts val="0"/>
              </a:spcAft>
              <a:buSzPts val="1200"/>
              <a:buChar char="•"/>
              <a:defRPr sz="1200"/>
            </a:lvl8pPr>
            <a:lvl9pPr marL="4114800" lvl="8" indent="-304800" algn="l">
              <a:lnSpc>
                <a:spcPct val="100000"/>
              </a:lnSpc>
              <a:spcBef>
                <a:spcPts val="600"/>
              </a:spcBef>
              <a:spcAft>
                <a:spcPts val="600"/>
              </a:spcAft>
              <a:buSzPts val="1200"/>
              <a:buChar char="•"/>
              <a:defRPr sz="1200"/>
            </a:lvl9pPr>
          </a:lstStyle>
          <a:p>
            <a:endParaRPr/>
          </a:p>
        </p:txBody>
      </p:sp>
      <p:sp>
        <p:nvSpPr>
          <p:cNvPr id="54" name="Google Shape;54;p8"/>
          <p:cNvSpPr txBox="1">
            <a:spLocks noGrp="1"/>
          </p:cNvSpPr>
          <p:nvPr>
            <p:ph type="body" idx="3"/>
          </p:nvPr>
        </p:nvSpPr>
        <p:spPr>
          <a:xfrm>
            <a:off x="6443133" y="2667000"/>
            <a:ext cx="4604280" cy="576262"/>
          </a:xfrm>
          <a:prstGeom prst="rect">
            <a:avLst/>
          </a:prstGeom>
          <a:noFill/>
          <a:ln>
            <a:noFill/>
          </a:ln>
        </p:spPr>
        <p:txBody>
          <a:bodyPr spcFirstLastPara="1" wrap="square" lIns="91425" tIns="45700" rIns="91425" bIns="45700" anchor="b" anchorCtr="0"/>
          <a:lstStyle>
            <a:lvl1pPr marL="457200" lvl="0" indent="-228600" algn="l">
              <a:lnSpc>
                <a:spcPct val="100000"/>
              </a:lnSpc>
              <a:spcBef>
                <a:spcPts val="560"/>
              </a:spcBef>
              <a:spcAft>
                <a:spcPts val="0"/>
              </a:spcAft>
              <a:buSzPts val="2800"/>
              <a:buNone/>
              <a:defRPr sz="2800" b="0"/>
            </a:lvl1pPr>
            <a:lvl2pPr marL="914400" lvl="1" indent="-228600" algn="l">
              <a:lnSpc>
                <a:spcPct val="100000"/>
              </a:lnSpc>
              <a:spcBef>
                <a:spcPts val="600"/>
              </a:spcBef>
              <a:spcAft>
                <a:spcPts val="0"/>
              </a:spcAft>
              <a:buSzPts val="2000"/>
              <a:buNone/>
              <a:defRPr sz="2000" b="1"/>
            </a:lvl2pPr>
            <a:lvl3pPr marL="1371600" lvl="2" indent="-228600" algn="l">
              <a:lnSpc>
                <a:spcPct val="100000"/>
              </a:lnSpc>
              <a:spcBef>
                <a:spcPts val="600"/>
              </a:spcBef>
              <a:spcAft>
                <a:spcPts val="0"/>
              </a:spcAft>
              <a:buSzPts val="1800"/>
              <a:buNone/>
              <a:defRPr sz="1800" b="1"/>
            </a:lvl3pPr>
            <a:lvl4pPr marL="1828800" lvl="3" indent="-228600" algn="l">
              <a:lnSpc>
                <a:spcPct val="100000"/>
              </a:lnSpc>
              <a:spcBef>
                <a:spcPts val="600"/>
              </a:spcBef>
              <a:spcAft>
                <a:spcPts val="0"/>
              </a:spcAft>
              <a:buSzPts val="1600"/>
              <a:buNone/>
              <a:defRPr sz="1600" b="1"/>
            </a:lvl4pPr>
            <a:lvl5pPr marL="2286000" lvl="4" indent="-228600" algn="l">
              <a:lnSpc>
                <a:spcPct val="100000"/>
              </a:lnSpc>
              <a:spcBef>
                <a:spcPts val="600"/>
              </a:spcBef>
              <a:spcAft>
                <a:spcPts val="0"/>
              </a:spcAft>
              <a:buSzPts val="1600"/>
              <a:buNone/>
              <a:defRPr sz="1600" b="1"/>
            </a:lvl5pPr>
            <a:lvl6pPr marL="2743200" lvl="5" indent="-228600" algn="l">
              <a:lnSpc>
                <a:spcPct val="100000"/>
              </a:lnSpc>
              <a:spcBef>
                <a:spcPts val="600"/>
              </a:spcBef>
              <a:spcAft>
                <a:spcPts val="0"/>
              </a:spcAft>
              <a:buSzPts val="1600"/>
              <a:buNone/>
              <a:defRPr sz="1600" b="1"/>
            </a:lvl6pPr>
            <a:lvl7pPr marL="3200400" lvl="6" indent="-228600" algn="l">
              <a:lnSpc>
                <a:spcPct val="100000"/>
              </a:lnSpc>
              <a:spcBef>
                <a:spcPts val="600"/>
              </a:spcBef>
              <a:spcAft>
                <a:spcPts val="0"/>
              </a:spcAft>
              <a:buSzPts val="1600"/>
              <a:buNone/>
              <a:defRPr sz="1600" b="1"/>
            </a:lvl7pPr>
            <a:lvl8pPr marL="3657600" lvl="7" indent="-228600" algn="l">
              <a:lnSpc>
                <a:spcPct val="100000"/>
              </a:lnSpc>
              <a:spcBef>
                <a:spcPts val="600"/>
              </a:spcBef>
              <a:spcAft>
                <a:spcPts val="0"/>
              </a:spcAft>
              <a:buSzPts val="1600"/>
              <a:buNone/>
              <a:defRPr sz="1600" b="1"/>
            </a:lvl8pPr>
            <a:lvl9pPr marL="4114800" lvl="8" indent="-228600" algn="l">
              <a:lnSpc>
                <a:spcPct val="100000"/>
              </a:lnSpc>
              <a:spcBef>
                <a:spcPts val="600"/>
              </a:spcBef>
              <a:spcAft>
                <a:spcPts val="600"/>
              </a:spcAft>
              <a:buSzPts val="1600"/>
              <a:buNone/>
              <a:defRPr sz="1600" b="1"/>
            </a:lvl9pPr>
          </a:lstStyle>
          <a:p>
            <a:endParaRPr/>
          </a:p>
        </p:txBody>
      </p:sp>
      <p:sp>
        <p:nvSpPr>
          <p:cNvPr id="55" name="Google Shape;55;p8"/>
          <p:cNvSpPr txBox="1">
            <a:spLocks noGrp="1"/>
          </p:cNvSpPr>
          <p:nvPr>
            <p:ph type="body" idx="4"/>
          </p:nvPr>
        </p:nvSpPr>
        <p:spPr>
          <a:xfrm>
            <a:off x="6170612" y="3243262"/>
            <a:ext cx="4876801" cy="2547937"/>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360"/>
              </a:spcBef>
              <a:spcAft>
                <a:spcPts val="0"/>
              </a:spcAft>
              <a:buSzPts val="1800"/>
              <a:buChar char="•"/>
              <a:defRPr sz="1800"/>
            </a:lvl1pPr>
            <a:lvl2pPr marL="914400" lvl="1" indent="-330200" algn="l">
              <a:lnSpc>
                <a:spcPct val="100000"/>
              </a:lnSpc>
              <a:spcBef>
                <a:spcPts val="600"/>
              </a:spcBef>
              <a:spcAft>
                <a:spcPts val="0"/>
              </a:spcAft>
              <a:buSzPts val="1600"/>
              <a:buChar char="•"/>
              <a:defRPr sz="1600"/>
            </a:lvl2pPr>
            <a:lvl3pPr marL="1371600" lvl="2" indent="-317500" algn="l">
              <a:lnSpc>
                <a:spcPct val="100000"/>
              </a:lnSpc>
              <a:spcBef>
                <a:spcPts val="600"/>
              </a:spcBef>
              <a:spcAft>
                <a:spcPts val="0"/>
              </a:spcAft>
              <a:buSzPts val="1400"/>
              <a:buChar char="•"/>
              <a:defRPr sz="14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SzPts val="1200"/>
              <a:buChar char="•"/>
              <a:defRPr sz="1200"/>
            </a:lvl5pPr>
            <a:lvl6pPr marL="2743200" lvl="5" indent="-304800" algn="l">
              <a:lnSpc>
                <a:spcPct val="100000"/>
              </a:lnSpc>
              <a:spcBef>
                <a:spcPts val="600"/>
              </a:spcBef>
              <a:spcAft>
                <a:spcPts val="0"/>
              </a:spcAft>
              <a:buSzPts val="1200"/>
              <a:buChar char="•"/>
              <a:defRPr sz="1200"/>
            </a:lvl6pPr>
            <a:lvl7pPr marL="3200400" lvl="6" indent="-304800" algn="l">
              <a:lnSpc>
                <a:spcPct val="100000"/>
              </a:lnSpc>
              <a:spcBef>
                <a:spcPts val="600"/>
              </a:spcBef>
              <a:spcAft>
                <a:spcPts val="0"/>
              </a:spcAft>
              <a:buSzPts val="1200"/>
              <a:buChar char="•"/>
              <a:defRPr sz="1200"/>
            </a:lvl7pPr>
            <a:lvl8pPr marL="3657600" lvl="7" indent="-304800" algn="l">
              <a:lnSpc>
                <a:spcPct val="100000"/>
              </a:lnSpc>
              <a:spcBef>
                <a:spcPts val="600"/>
              </a:spcBef>
              <a:spcAft>
                <a:spcPts val="0"/>
              </a:spcAft>
              <a:buSzPts val="1200"/>
              <a:buChar char="•"/>
              <a:defRPr sz="1200"/>
            </a:lvl8pPr>
            <a:lvl9pPr marL="4114800" lvl="8" indent="-304800" algn="l">
              <a:lnSpc>
                <a:spcPct val="100000"/>
              </a:lnSpc>
              <a:spcBef>
                <a:spcPts val="600"/>
              </a:spcBef>
              <a:spcAft>
                <a:spcPts val="600"/>
              </a:spcAft>
              <a:buSzPts val="1200"/>
              <a:buChar char="•"/>
              <a:defRPr sz="1200"/>
            </a:lvl9pPr>
          </a:lstStyle>
          <a:p>
            <a:endParaRPr/>
          </a:p>
        </p:txBody>
      </p:sp>
      <p:sp>
        <p:nvSpPr>
          <p:cNvPr id="56" name="Google Shape;56;p8"/>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9"/>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0"/>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chemeClr val="lt1"/>
              </a:buClr>
              <a:buSzPts val="3200"/>
              <a:buFont typeface="Century Gothic"/>
              <a:buNone/>
              <a:defRPr sz="32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lstStyle>
            <a:lvl1pPr marL="457200" marR="0" lvl="0" indent="-355600" algn="l" rtl="0">
              <a:lnSpc>
                <a:spcPct val="100000"/>
              </a:lnSpc>
              <a:spcBef>
                <a:spcPts val="400"/>
              </a:spcBef>
              <a:spcAft>
                <a:spcPts val="0"/>
              </a:spcAft>
              <a:buClr>
                <a:schemeClr val="lt1"/>
              </a:buClr>
              <a:buSzPts val="2000"/>
              <a:buFont typeface="Arial"/>
              <a:buChar char="•"/>
              <a:defRPr sz="2000" b="0" i="0" u="none" strike="noStrike" cap="small">
                <a:solidFill>
                  <a:schemeClr val="lt1"/>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chemeClr val="lt1"/>
              </a:buClr>
              <a:buSzPts val="1800"/>
              <a:buFont typeface="Arial"/>
              <a:buChar char="•"/>
              <a:defRPr sz="1800" b="0" i="0" u="none" strike="noStrike" cap="small">
                <a:solidFill>
                  <a:schemeClr val="lt1"/>
                </a:solidFill>
                <a:latin typeface="Century Gothic"/>
                <a:ea typeface="Century Gothic"/>
                <a:cs typeface="Century Gothic"/>
                <a:sym typeface="Century Gothic"/>
              </a:defRPr>
            </a:lvl2pPr>
            <a:lvl3pPr marL="1371600" marR="0" lvl="2" indent="-330200" algn="l" rtl="0">
              <a:lnSpc>
                <a:spcPct val="100000"/>
              </a:lnSpc>
              <a:spcBef>
                <a:spcPts val="600"/>
              </a:spcBef>
              <a:spcAft>
                <a:spcPts val="0"/>
              </a:spcAft>
              <a:buClr>
                <a:schemeClr val="lt1"/>
              </a:buClr>
              <a:buSzPts val="1600"/>
              <a:buFont typeface="Arial"/>
              <a:buChar char="•"/>
              <a:defRPr sz="1600" b="0" i="0" u="none" strike="noStrike" cap="small">
                <a:solidFill>
                  <a:schemeClr val="lt1"/>
                </a:solidFill>
                <a:latin typeface="Century Gothic"/>
                <a:ea typeface="Century Gothic"/>
                <a:cs typeface="Century Gothic"/>
                <a:sym typeface="Century Gothic"/>
              </a:defRPr>
            </a:lvl3pPr>
            <a:lvl4pPr marL="1828800" marR="0" lvl="3" indent="-317500" algn="l" rtl="0">
              <a:lnSpc>
                <a:spcPct val="100000"/>
              </a:lnSpc>
              <a:spcBef>
                <a:spcPts val="600"/>
              </a:spcBef>
              <a:spcAft>
                <a:spcPts val="0"/>
              </a:spcAft>
              <a:buClr>
                <a:schemeClr val="lt1"/>
              </a:buClr>
              <a:buSzPts val="1400"/>
              <a:buFont typeface="Arial"/>
              <a:buChar char="•"/>
              <a:defRPr sz="1400" b="0" i="0" u="none" strike="noStrike" cap="small">
                <a:solidFill>
                  <a:schemeClr val="lt1"/>
                </a:solidFill>
                <a:latin typeface="Century Gothic"/>
                <a:ea typeface="Century Gothic"/>
                <a:cs typeface="Century Gothic"/>
                <a:sym typeface="Century Gothic"/>
              </a:defRPr>
            </a:lvl4pPr>
            <a:lvl5pPr marL="2286000" marR="0" lvl="4" indent="-317500" algn="l" rtl="0">
              <a:lnSpc>
                <a:spcPct val="100000"/>
              </a:lnSpc>
              <a:spcBef>
                <a:spcPts val="600"/>
              </a:spcBef>
              <a:spcAft>
                <a:spcPts val="0"/>
              </a:spcAft>
              <a:buClr>
                <a:schemeClr val="lt1"/>
              </a:buClr>
              <a:buSzPts val="1400"/>
              <a:buFont typeface="Arial"/>
              <a:buChar char="•"/>
              <a:defRPr sz="1400" b="0" i="0" u="none" strike="noStrike" cap="small">
                <a:solidFill>
                  <a:schemeClr val="lt1"/>
                </a:solidFill>
                <a:latin typeface="Century Gothic"/>
                <a:ea typeface="Century Gothic"/>
                <a:cs typeface="Century Gothic"/>
                <a:sym typeface="Century Gothic"/>
              </a:defRPr>
            </a:lvl5pPr>
            <a:lvl6pPr marL="2743200" marR="0" lvl="5" indent="-304800" algn="l" rtl="0">
              <a:lnSpc>
                <a:spcPct val="100000"/>
              </a:lnSpc>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6pPr>
            <a:lvl7pPr marL="3200400" marR="0" lvl="6" indent="-304800" algn="l" rtl="0">
              <a:lnSpc>
                <a:spcPct val="100000"/>
              </a:lnSpc>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7pPr>
            <a:lvl8pPr marL="3657600" marR="0" lvl="7" indent="-304800" algn="l" rtl="0">
              <a:lnSpc>
                <a:spcPct val="100000"/>
              </a:lnSpc>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8pPr>
            <a:lvl9pPr marL="4114800" marR="0" lvl="8" indent="-304800" algn="l" rtl="0">
              <a:lnSpc>
                <a:spcPct val="100000"/>
              </a:lnSpc>
              <a:spcBef>
                <a:spcPts val="600"/>
              </a:spcBef>
              <a:spcAft>
                <a:spcPts val="60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9pPr>
          </a:lstStyle>
          <a:p>
            <a:endParaRPr/>
          </a:p>
        </p:txBody>
      </p:sp>
      <p:sp>
        <p:nvSpPr>
          <p:cNvPr id="8" name="Google Shape;8;p1"/>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000000"/>
              </a:buClr>
              <a:buSzPts val="1400"/>
              <a:buFont typeface="Arial"/>
              <a:buNone/>
              <a:defRPr sz="900" b="1" i="0" u="none" strike="noStrike" cap="none">
                <a:solidFill>
                  <a:srgbClr val="BFBFBF"/>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900" b="1" i="0" u="none" strike="noStrike" cap="none">
                <a:solidFill>
                  <a:srgbClr val="BFBFBF"/>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900"/>
              <a:buFont typeface="Arial"/>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5625548" y="645106"/>
            <a:ext cx="5917523" cy="1905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Font typeface="Century Gothic"/>
              <a:buNone/>
            </a:pPr>
            <a:r>
              <a:rPr lang="en-US" sz="3600" b="1"/>
              <a:t>KBB CAPSTONE </a:t>
            </a:r>
            <a:br>
              <a:rPr lang="en-US" sz="3600" b="1"/>
            </a:br>
            <a:r>
              <a:rPr lang="en-US" sz="3600" b="1"/>
              <a:t>PRESENTATION</a:t>
            </a:r>
            <a:endParaRPr sz="3600" b="1"/>
          </a:p>
        </p:txBody>
      </p:sp>
      <p:sp>
        <p:nvSpPr>
          <p:cNvPr id="129" name="Google Shape;129;p19"/>
          <p:cNvSpPr txBox="1">
            <a:spLocks noGrp="1"/>
          </p:cNvSpPr>
          <p:nvPr>
            <p:ph type="body" idx="1"/>
          </p:nvPr>
        </p:nvSpPr>
        <p:spPr>
          <a:xfrm>
            <a:off x="5625548" y="2902225"/>
            <a:ext cx="5917523" cy="2981049"/>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800"/>
              <a:buNone/>
            </a:pPr>
            <a:r>
              <a:rPr lang="en-US" sz="2400"/>
              <a:t>Namrata Sharma, Grace Ye</a:t>
            </a:r>
            <a:endParaRPr sz="2400"/>
          </a:p>
          <a:p>
            <a:pPr marL="0" lvl="0" indent="0" algn="ctr" rtl="0">
              <a:lnSpc>
                <a:spcPct val="100000"/>
              </a:lnSpc>
              <a:spcBef>
                <a:spcPts val="960"/>
              </a:spcBef>
              <a:spcAft>
                <a:spcPts val="0"/>
              </a:spcAft>
              <a:buSzPts val="1800"/>
              <a:buNone/>
            </a:pPr>
            <a:r>
              <a:rPr lang="en-US" sz="2400"/>
              <a:t>Dante Bellins and Daniel palumbo</a:t>
            </a:r>
            <a:endParaRPr sz="2400"/>
          </a:p>
          <a:p>
            <a:pPr marL="0" lvl="0" indent="0" algn="ctr" rtl="0">
              <a:lnSpc>
                <a:spcPct val="100000"/>
              </a:lnSpc>
              <a:spcBef>
                <a:spcPts val="960"/>
              </a:spcBef>
              <a:spcAft>
                <a:spcPts val="0"/>
              </a:spcAft>
              <a:buSzPts val="1800"/>
              <a:buNone/>
            </a:pPr>
            <a:r>
              <a:rPr lang="en-US" sz="2400"/>
              <a:t>Georgetown Data Science Cohort 13</a:t>
            </a:r>
            <a:endParaRPr sz="2400"/>
          </a:p>
          <a:p>
            <a:pPr marL="0" lvl="0" indent="0" algn="ctr" rtl="0">
              <a:lnSpc>
                <a:spcPct val="100000"/>
              </a:lnSpc>
              <a:spcBef>
                <a:spcPts val="960"/>
              </a:spcBef>
              <a:spcAft>
                <a:spcPts val="0"/>
              </a:spcAft>
              <a:buSzPts val="1800"/>
              <a:buNone/>
            </a:pPr>
            <a:r>
              <a:rPr lang="en-US" sz="2400"/>
              <a:t>12/15/2018</a:t>
            </a:r>
            <a:endParaRPr sz="2400"/>
          </a:p>
        </p:txBody>
      </p:sp>
      <p:pic>
        <p:nvPicPr>
          <p:cNvPr id="130" name="Google Shape;130;p19"/>
          <p:cNvPicPr preferRelativeResize="0"/>
          <p:nvPr/>
        </p:nvPicPr>
        <p:blipFill rotWithShape="1">
          <a:blip r:embed="rId4">
            <a:alphaModFix/>
          </a:blip>
          <a:srcRect/>
          <a:stretch/>
        </p:blipFill>
        <p:spPr>
          <a:xfrm>
            <a:off x="737425" y="152400"/>
            <a:ext cx="4854223" cy="65532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pic>
        <p:nvPicPr>
          <p:cNvPr id="281" name="Google Shape;281;p28"/>
          <p:cNvPicPr preferRelativeResize="0"/>
          <p:nvPr/>
        </p:nvPicPr>
        <p:blipFill rotWithShape="1">
          <a:blip r:embed="rId4">
            <a:alphaModFix/>
          </a:blip>
          <a:srcRect/>
          <a:stretch/>
        </p:blipFill>
        <p:spPr>
          <a:xfrm>
            <a:off x="152400" y="1583700"/>
            <a:ext cx="11887194" cy="5006716"/>
          </a:xfrm>
          <a:prstGeom prst="rect">
            <a:avLst/>
          </a:prstGeom>
          <a:noFill/>
          <a:ln>
            <a:noFill/>
          </a:ln>
        </p:spPr>
      </p:pic>
      <p:sp>
        <p:nvSpPr>
          <p:cNvPr id="282" name="Google Shape;282;p28"/>
          <p:cNvSpPr txBox="1">
            <a:spLocks noGrp="1"/>
          </p:cNvSpPr>
          <p:nvPr>
            <p:ph type="title"/>
          </p:nvPr>
        </p:nvSpPr>
        <p:spPr>
          <a:xfrm>
            <a:off x="0" y="0"/>
            <a:ext cx="11954700" cy="14313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3400"/>
              <a:buFont typeface="Century Gothic"/>
              <a:buNone/>
            </a:pPr>
            <a:r>
              <a:rPr lang="en-US" dirty="0"/>
              <a:t>EXPLORATORY DATA ANALYSIS</a:t>
            </a:r>
            <a:endParaRPr dirty="0"/>
          </a:p>
          <a:p>
            <a:pPr marL="0" lvl="0" indent="0" algn="l" rtl="0">
              <a:lnSpc>
                <a:spcPct val="100000"/>
              </a:lnSpc>
              <a:spcBef>
                <a:spcPts val="0"/>
              </a:spcBef>
              <a:spcAft>
                <a:spcPts val="0"/>
              </a:spcAft>
              <a:buClr>
                <a:schemeClr val="lt1"/>
              </a:buClr>
              <a:buSzPts val="3400"/>
              <a:buFont typeface="Century Gothic"/>
              <a:buNone/>
            </a:pPr>
            <a:endParaRPr sz="2000" dirty="0"/>
          </a:p>
          <a:p>
            <a:pPr marL="0" lvl="0" indent="0" algn="l" rtl="0">
              <a:lnSpc>
                <a:spcPct val="100000"/>
              </a:lnSpc>
              <a:spcBef>
                <a:spcPts val="0"/>
              </a:spcBef>
              <a:spcAft>
                <a:spcPts val="0"/>
              </a:spcAft>
              <a:buClr>
                <a:schemeClr val="lt1"/>
              </a:buClr>
              <a:buSzPts val="3400"/>
              <a:buFont typeface="Century Gothic"/>
              <a:buNone/>
            </a:pPr>
            <a:r>
              <a:rPr lang="en-US" sz="2000" dirty="0"/>
              <a:t>Average prices can vary by as much as $15k between makes. Less expensive makes tend to have a smaller price variance.</a:t>
            </a:r>
            <a:endParaRPr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6"/>
        <p:cNvGrpSpPr/>
        <p:nvPr/>
      </p:nvGrpSpPr>
      <p:grpSpPr>
        <a:xfrm>
          <a:off x="0" y="0"/>
          <a:ext cx="0" cy="0"/>
          <a:chOff x="0" y="0"/>
          <a:chExt cx="0" cy="0"/>
        </a:xfrm>
      </p:grpSpPr>
      <p:sp>
        <p:nvSpPr>
          <p:cNvPr id="287" name="Google Shape;287;p29"/>
          <p:cNvSpPr txBox="1">
            <a:spLocks noGrp="1"/>
          </p:cNvSpPr>
          <p:nvPr>
            <p:ph type="title"/>
          </p:nvPr>
        </p:nvSpPr>
        <p:spPr>
          <a:xfrm>
            <a:off x="489700" y="1436400"/>
            <a:ext cx="3146400" cy="3675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400"/>
              <a:buFont typeface="Century Gothic"/>
              <a:buNone/>
            </a:pPr>
            <a:r>
              <a:rPr lang="en-US" dirty="0"/>
              <a:t>EXPLORATORY DATA ANALYSIS</a:t>
            </a:r>
            <a:endParaRPr dirty="0"/>
          </a:p>
          <a:p>
            <a:pPr marL="0" lvl="0" indent="0" algn="ctr" rtl="0">
              <a:lnSpc>
                <a:spcPct val="100000"/>
              </a:lnSpc>
              <a:spcBef>
                <a:spcPts val="0"/>
              </a:spcBef>
              <a:spcAft>
                <a:spcPts val="0"/>
              </a:spcAft>
              <a:buClr>
                <a:schemeClr val="lt1"/>
              </a:buClr>
              <a:buSzPts val="3400"/>
              <a:buFont typeface="Century Gothic"/>
              <a:buNone/>
            </a:pPr>
            <a:endParaRPr sz="3400" dirty="0"/>
          </a:p>
          <a:p>
            <a:pPr marL="0" lvl="0" indent="0" algn="ctr" rtl="0">
              <a:lnSpc>
                <a:spcPct val="100000"/>
              </a:lnSpc>
              <a:spcBef>
                <a:spcPts val="0"/>
              </a:spcBef>
              <a:spcAft>
                <a:spcPts val="0"/>
              </a:spcAft>
              <a:buClr>
                <a:schemeClr val="lt1"/>
              </a:buClr>
              <a:buSzPts val="3400"/>
              <a:buFont typeface="Century Gothic"/>
              <a:buNone/>
            </a:pPr>
            <a:r>
              <a:rPr lang="en-US" sz="2000" dirty="0"/>
              <a:t>There is a stark difference in the amount of listings between states, with NC possessing the most</a:t>
            </a:r>
            <a:endParaRPr sz="2000" dirty="0"/>
          </a:p>
        </p:txBody>
      </p:sp>
      <p:sp>
        <p:nvSpPr>
          <p:cNvPr id="288" name="Google Shape;288;p29"/>
          <p:cNvSpPr/>
          <p:nvPr/>
        </p:nvSpPr>
        <p:spPr>
          <a:xfrm>
            <a:off x="4059934" y="0"/>
            <a:ext cx="81321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cxnSp>
        <p:nvCxnSpPr>
          <p:cNvPr id="289" name="Google Shape;289;p29"/>
          <p:cNvCxnSpPr/>
          <p:nvPr/>
        </p:nvCxnSpPr>
        <p:spPr>
          <a:xfrm>
            <a:off x="4069971" y="0"/>
            <a:ext cx="0" cy="6858000"/>
          </a:xfrm>
          <a:prstGeom prst="straightConnector1">
            <a:avLst/>
          </a:prstGeom>
          <a:solidFill>
            <a:srgbClr val="FFFFFF"/>
          </a:solidFill>
          <a:ln w="38100" cap="flat" cmpd="sng">
            <a:solidFill>
              <a:srgbClr val="363D46"/>
            </a:solidFill>
            <a:prstDash val="solid"/>
            <a:miter lim="800000"/>
            <a:headEnd type="none" w="sm" len="sm"/>
            <a:tailEnd type="none" w="sm" len="sm"/>
          </a:ln>
        </p:spPr>
      </p:cxnSp>
      <p:sp>
        <p:nvSpPr>
          <p:cNvPr id="290" name="Google Shape;290;p29"/>
          <p:cNvSpPr/>
          <p:nvPr/>
        </p:nvSpPr>
        <p:spPr>
          <a:xfrm rot="5400000" flipH="1">
            <a:off x="894905" y="3195750"/>
            <a:ext cx="6858000" cy="466500"/>
          </a:xfrm>
          <a:prstGeom prst="rect">
            <a:avLst/>
          </a:prstGeom>
          <a:gradFill>
            <a:gsLst>
              <a:gs pos="0">
                <a:srgbClr val="363D46">
                  <a:alpha val="0"/>
                </a:srgbClr>
              </a:gs>
              <a:gs pos="100000">
                <a:srgbClr val="282D34"/>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pic>
        <p:nvPicPr>
          <p:cNvPr id="291" name="Google Shape;291;p29"/>
          <p:cNvPicPr preferRelativeResize="0"/>
          <p:nvPr/>
        </p:nvPicPr>
        <p:blipFill rotWithShape="1">
          <a:blip r:embed="rId4">
            <a:alphaModFix/>
          </a:blip>
          <a:srcRect/>
          <a:stretch/>
        </p:blipFill>
        <p:spPr>
          <a:xfrm>
            <a:off x="4323708" y="0"/>
            <a:ext cx="7624283" cy="6857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5"/>
        <p:cNvGrpSpPr/>
        <p:nvPr/>
      </p:nvGrpSpPr>
      <p:grpSpPr>
        <a:xfrm>
          <a:off x="0" y="0"/>
          <a:ext cx="0" cy="0"/>
          <a:chOff x="0" y="0"/>
          <a:chExt cx="0" cy="0"/>
        </a:xfrm>
      </p:grpSpPr>
      <p:sp>
        <p:nvSpPr>
          <p:cNvPr id="296" name="Google Shape;296;p30"/>
          <p:cNvSpPr txBox="1">
            <a:spLocks noGrp="1"/>
          </p:cNvSpPr>
          <p:nvPr>
            <p:ph type="title"/>
          </p:nvPr>
        </p:nvSpPr>
        <p:spPr>
          <a:xfrm>
            <a:off x="502125" y="1455025"/>
            <a:ext cx="3146400" cy="3675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400"/>
              <a:buFont typeface="Century Gothic"/>
              <a:buNone/>
            </a:pPr>
            <a:r>
              <a:rPr lang="en-US" dirty="0"/>
              <a:t>EXPLORATORY DATA ANALYSIS</a:t>
            </a:r>
            <a:endParaRPr dirty="0"/>
          </a:p>
          <a:p>
            <a:pPr marL="0" lvl="0" indent="0" algn="ctr" rtl="0">
              <a:lnSpc>
                <a:spcPct val="100000"/>
              </a:lnSpc>
              <a:spcBef>
                <a:spcPts val="0"/>
              </a:spcBef>
              <a:spcAft>
                <a:spcPts val="0"/>
              </a:spcAft>
              <a:buClr>
                <a:schemeClr val="lt1"/>
              </a:buClr>
              <a:buSzPts val="3400"/>
              <a:buFont typeface="Century Gothic"/>
              <a:buNone/>
            </a:pPr>
            <a:endParaRPr sz="2000" dirty="0"/>
          </a:p>
          <a:p>
            <a:pPr marL="0" lvl="0" indent="0" algn="ctr" rtl="0">
              <a:lnSpc>
                <a:spcPct val="100000"/>
              </a:lnSpc>
              <a:spcBef>
                <a:spcPts val="0"/>
              </a:spcBef>
              <a:spcAft>
                <a:spcPts val="0"/>
              </a:spcAft>
              <a:buClr>
                <a:schemeClr val="lt1"/>
              </a:buClr>
              <a:buSzPts val="3400"/>
              <a:buFont typeface="Century Gothic"/>
              <a:buNone/>
            </a:pPr>
            <a:r>
              <a:rPr lang="en-US" sz="2000" dirty="0"/>
              <a:t>The price trends between makes and states interact in interesting ways, and also reveal a few gaps in our dataset.</a:t>
            </a:r>
            <a:endParaRPr sz="3400" dirty="0"/>
          </a:p>
        </p:txBody>
      </p:sp>
      <p:sp>
        <p:nvSpPr>
          <p:cNvPr id="297" name="Google Shape;297;p30"/>
          <p:cNvSpPr/>
          <p:nvPr/>
        </p:nvSpPr>
        <p:spPr>
          <a:xfrm>
            <a:off x="4059934" y="0"/>
            <a:ext cx="81321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cxnSp>
        <p:nvCxnSpPr>
          <p:cNvPr id="298" name="Google Shape;298;p30"/>
          <p:cNvCxnSpPr/>
          <p:nvPr/>
        </p:nvCxnSpPr>
        <p:spPr>
          <a:xfrm>
            <a:off x="4069971" y="0"/>
            <a:ext cx="0" cy="6858000"/>
          </a:xfrm>
          <a:prstGeom prst="straightConnector1">
            <a:avLst/>
          </a:prstGeom>
          <a:solidFill>
            <a:srgbClr val="FFFFFF"/>
          </a:solidFill>
          <a:ln w="38100" cap="flat" cmpd="sng">
            <a:solidFill>
              <a:srgbClr val="363D46"/>
            </a:solidFill>
            <a:prstDash val="solid"/>
            <a:miter lim="800000"/>
            <a:headEnd type="none" w="sm" len="sm"/>
            <a:tailEnd type="none" w="sm" len="sm"/>
          </a:ln>
        </p:spPr>
      </p:cxnSp>
      <p:sp>
        <p:nvSpPr>
          <p:cNvPr id="299" name="Google Shape;299;p30"/>
          <p:cNvSpPr/>
          <p:nvPr/>
        </p:nvSpPr>
        <p:spPr>
          <a:xfrm rot="5400000" flipH="1">
            <a:off x="894905" y="3195750"/>
            <a:ext cx="6858000" cy="466500"/>
          </a:xfrm>
          <a:prstGeom prst="rect">
            <a:avLst/>
          </a:prstGeom>
          <a:gradFill>
            <a:gsLst>
              <a:gs pos="0">
                <a:srgbClr val="363D46">
                  <a:alpha val="0"/>
                </a:srgbClr>
              </a:gs>
              <a:gs pos="100000">
                <a:srgbClr val="282D34"/>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pic>
        <p:nvPicPr>
          <p:cNvPr id="300" name="Google Shape;300;p30"/>
          <p:cNvPicPr preferRelativeResize="0"/>
          <p:nvPr/>
        </p:nvPicPr>
        <p:blipFill rotWithShape="1">
          <a:blip r:embed="rId4">
            <a:alphaModFix/>
          </a:blip>
          <a:srcRect/>
          <a:stretch/>
        </p:blipFill>
        <p:spPr>
          <a:xfrm>
            <a:off x="4297680" y="0"/>
            <a:ext cx="771144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4"/>
        <p:cNvGrpSpPr/>
        <p:nvPr/>
      </p:nvGrpSpPr>
      <p:grpSpPr>
        <a:xfrm>
          <a:off x="0" y="0"/>
          <a:ext cx="0" cy="0"/>
          <a:chOff x="0" y="0"/>
          <a:chExt cx="0" cy="0"/>
        </a:xfrm>
      </p:grpSpPr>
      <p:sp>
        <p:nvSpPr>
          <p:cNvPr id="305" name="Google Shape;305;p31"/>
          <p:cNvSpPr txBox="1">
            <a:spLocks noGrp="1"/>
          </p:cNvSpPr>
          <p:nvPr>
            <p:ph type="title"/>
          </p:nvPr>
        </p:nvSpPr>
        <p:spPr>
          <a:xfrm>
            <a:off x="537285" y="1391050"/>
            <a:ext cx="3146400" cy="3675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400"/>
              <a:buFont typeface="Century Gothic"/>
              <a:buNone/>
            </a:pPr>
            <a:r>
              <a:rPr lang="en-US" dirty="0"/>
              <a:t>EXPLORATORY DATA ANALYSIS</a:t>
            </a:r>
            <a:endParaRPr dirty="0"/>
          </a:p>
          <a:p>
            <a:pPr marL="0" lvl="0" indent="0" algn="ctr" rtl="0">
              <a:lnSpc>
                <a:spcPct val="100000"/>
              </a:lnSpc>
              <a:spcBef>
                <a:spcPts val="0"/>
              </a:spcBef>
              <a:spcAft>
                <a:spcPts val="0"/>
              </a:spcAft>
              <a:buClr>
                <a:schemeClr val="lt1"/>
              </a:buClr>
              <a:buSzPts val="3400"/>
              <a:buFont typeface="Century Gothic"/>
              <a:buNone/>
            </a:pPr>
            <a:endParaRPr sz="2800" dirty="0"/>
          </a:p>
          <a:p>
            <a:pPr marL="0" lvl="0" indent="0" algn="ctr" rtl="0">
              <a:lnSpc>
                <a:spcPct val="100000"/>
              </a:lnSpc>
              <a:spcBef>
                <a:spcPts val="0"/>
              </a:spcBef>
              <a:spcAft>
                <a:spcPts val="0"/>
              </a:spcAft>
              <a:buClr>
                <a:schemeClr val="lt1"/>
              </a:buClr>
              <a:buSzPts val="3400"/>
              <a:buFont typeface="Century Gothic"/>
              <a:buNone/>
            </a:pPr>
            <a:r>
              <a:rPr lang="en-US" sz="2000" dirty="0"/>
              <a:t>Average age is mostly uniform, with it leaning slightly older in the </a:t>
            </a:r>
            <a:r>
              <a:rPr lang="en-US" sz="2000" dirty="0" err="1"/>
              <a:t>MidWest</a:t>
            </a:r>
            <a:r>
              <a:rPr lang="en-US" sz="2000" dirty="0"/>
              <a:t> and New Jersey as an outlier.</a:t>
            </a:r>
            <a:endParaRPr sz="2000" dirty="0"/>
          </a:p>
        </p:txBody>
      </p:sp>
      <p:sp>
        <p:nvSpPr>
          <p:cNvPr id="306" name="Google Shape;306;p31"/>
          <p:cNvSpPr/>
          <p:nvPr/>
        </p:nvSpPr>
        <p:spPr>
          <a:xfrm>
            <a:off x="4059934" y="0"/>
            <a:ext cx="81321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cxnSp>
        <p:nvCxnSpPr>
          <p:cNvPr id="307" name="Google Shape;307;p31"/>
          <p:cNvCxnSpPr/>
          <p:nvPr/>
        </p:nvCxnSpPr>
        <p:spPr>
          <a:xfrm>
            <a:off x="4069971" y="0"/>
            <a:ext cx="0" cy="6858000"/>
          </a:xfrm>
          <a:prstGeom prst="straightConnector1">
            <a:avLst/>
          </a:prstGeom>
          <a:solidFill>
            <a:srgbClr val="FFFFFF"/>
          </a:solidFill>
          <a:ln w="38100" cap="flat" cmpd="sng">
            <a:solidFill>
              <a:srgbClr val="363D46"/>
            </a:solidFill>
            <a:prstDash val="solid"/>
            <a:miter lim="800000"/>
            <a:headEnd type="none" w="sm" len="sm"/>
            <a:tailEnd type="none" w="sm" len="sm"/>
          </a:ln>
        </p:spPr>
      </p:cxnSp>
      <p:sp>
        <p:nvSpPr>
          <p:cNvPr id="308" name="Google Shape;308;p31"/>
          <p:cNvSpPr/>
          <p:nvPr/>
        </p:nvSpPr>
        <p:spPr>
          <a:xfrm rot="5400000" flipH="1">
            <a:off x="894905" y="3195750"/>
            <a:ext cx="6858000" cy="466500"/>
          </a:xfrm>
          <a:prstGeom prst="rect">
            <a:avLst/>
          </a:prstGeom>
          <a:gradFill>
            <a:gsLst>
              <a:gs pos="0">
                <a:srgbClr val="363D46">
                  <a:alpha val="0"/>
                </a:srgbClr>
              </a:gs>
              <a:gs pos="100000">
                <a:srgbClr val="282D34"/>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309" name="Google Shape;309;p31"/>
          <p:cNvSpPr txBox="1"/>
          <p:nvPr/>
        </p:nvSpPr>
        <p:spPr>
          <a:xfrm>
            <a:off x="10959900" y="1147850"/>
            <a:ext cx="746700" cy="34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Years</a:t>
            </a: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10" name="Google Shape;310;p31"/>
          <p:cNvSpPr txBox="1"/>
          <p:nvPr/>
        </p:nvSpPr>
        <p:spPr>
          <a:xfrm>
            <a:off x="11416175" y="5017275"/>
            <a:ext cx="603900" cy="4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4.5</a:t>
            </a:r>
            <a:endParaRPr sz="1400" b="0" i="0" u="none" strike="noStrike" cap="none">
              <a:solidFill>
                <a:srgbClr val="FFFFFF"/>
              </a:solidFill>
              <a:latin typeface="Arial"/>
              <a:ea typeface="Arial"/>
              <a:cs typeface="Arial"/>
              <a:sym typeface="Arial"/>
            </a:endParaRPr>
          </a:p>
        </p:txBody>
      </p:sp>
      <p:sp>
        <p:nvSpPr>
          <p:cNvPr id="311" name="Google Shape;311;p31"/>
          <p:cNvSpPr txBox="1"/>
          <p:nvPr/>
        </p:nvSpPr>
        <p:spPr>
          <a:xfrm>
            <a:off x="11416175" y="4256525"/>
            <a:ext cx="603900" cy="4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5</a:t>
            </a:r>
            <a:endParaRPr sz="1400" b="0" i="0" u="none" strike="noStrike" cap="none">
              <a:solidFill>
                <a:srgbClr val="FFFFFF"/>
              </a:solidFill>
              <a:latin typeface="Arial"/>
              <a:ea typeface="Arial"/>
              <a:cs typeface="Arial"/>
              <a:sym typeface="Arial"/>
            </a:endParaRPr>
          </a:p>
        </p:txBody>
      </p:sp>
      <p:sp>
        <p:nvSpPr>
          <p:cNvPr id="312" name="Google Shape;312;p31"/>
          <p:cNvSpPr txBox="1"/>
          <p:nvPr/>
        </p:nvSpPr>
        <p:spPr>
          <a:xfrm>
            <a:off x="11416175" y="1870625"/>
            <a:ext cx="603900" cy="34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6.5</a:t>
            </a:r>
            <a:endParaRPr sz="1400" b="0" i="0" u="none" strike="noStrike" cap="none">
              <a:solidFill>
                <a:srgbClr val="FFFFFF"/>
              </a:solidFill>
              <a:latin typeface="Arial"/>
              <a:ea typeface="Arial"/>
              <a:cs typeface="Arial"/>
              <a:sym typeface="Arial"/>
            </a:endParaRPr>
          </a:p>
        </p:txBody>
      </p:sp>
      <p:sp>
        <p:nvSpPr>
          <p:cNvPr id="313" name="Google Shape;313;p31"/>
          <p:cNvSpPr txBox="1"/>
          <p:nvPr/>
        </p:nvSpPr>
        <p:spPr>
          <a:xfrm>
            <a:off x="11416175" y="2621863"/>
            <a:ext cx="603900" cy="4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6</a:t>
            </a:r>
            <a:endParaRPr sz="1400" b="0" i="0" u="none" strike="noStrike" cap="none">
              <a:solidFill>
                <a:srgbClr val="FFFFFF"/>
              </a:solidFill>
              <a:latin typeface="Arial"/>
              <a:ea typeface="Arial"/>
              <a:cs typeface="Arial"/>
              <a:sym typeface="Arial"/>
            </a:endParaRPr>
          </a:p>
        </p:txBody>
      </p:sp>
      <p:sp>
        <p:nvSpPr>
          <p:cNvPr id="314" name="Google Shape;314;p31"/>
          <p:cNvSpPr txBox="1"/>
          <p:nvPr/>
        </p:nvSpPr>
        <p:spPr>
          <a:xfrm>
            <a:off x="11416175" y="3484400"/>
            <a:ext cx="603900" cy="4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5.5</a:t>
            </a:r>
            <a:endParaRPr sz="1400" b="0" i="0" u="none" strike="noStrike" cap="none">
              <a:solidFill>
                <a:srgbClr val="FFFFFF"/>
              </a:solidFill>
              <a:latin typeface="Arial"/>
              <a:ea typeface="Arial"/>
              <a:cs typeface="Arial"/>
              <a:sym typeface="Arial"/>
            </a:endParaRPr>
          </a:p>
        </p:txBody>
      </p:sp>
      <p:sp>
        <p:nvSpPr>
          <p:cNvPr id="315" name="Google Shape;315;p31"/>
          <p:cNvSpPr txBox="1"/>
          <p:nvPr/>
        </p:nvSpPr>
        <p:spPr>
          <a:xfrm>
            <a:off x="5364750" y="528350"/>
            <a:ext cx="5309400" cy="61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dirty="0">
                <a:solidFill>
                  <a:srgbClr val="FFFFFF"/>
                </a:solidFill>
                <a:latin typeface="Arial"/>
                <a:ea typeface="Arial"/>
                <a:cs typeface="Arial"/>
                <a:sym typeface="Arial"/>
              </a:rPr>
              <a:t>Mean </a:t>
            </a:r>
            <a:r>
              <a:rPr lang="en-US" sz="3000" b="0" i="0" u="none" strike="noStrike" cap="none" dirty="0">
                <a:solidFill>
                  <a:srgbClr val="FFFFFF"/>
                </a:solidFill>
                <a:sym typeface="Arial"/>
              </a:rPr>
              <a:t>Age</a:t>
            </a:r>
            <a:r>
              <a:rPr lang="en-US" sz="3000" b="0" i="0" u="none" strike="noStrike" cap="none" dirty="0">
                <a:solidFill>
                  <a:srgbClr val="FFFFFF"/>
                </a:solidFill>
                <a:latin typeface="Arial"/>
                <a:ea typeface="Arial"/>
                <a:cs typeface="Arial"/>
                <a:sym typeface="Arial"/>
              </a:rPr>
              <a:t> of Used </a:t>
            </a:r>
            <a:r>
              <a:rPr lang="en-US" sz="3000" b="0" i="0" u="none" strike="noStrike" cap="none" dirty="0">
                <a:solidFill>
                  <a:srgbClr val="FFFFFF"/>
                </a:solidFill>
                <a:sym typeface="Arial"/>
              </a:rPr>
              <a:t>Vehicles</a:t>
            </a:r>
            <a:endParaRPr sz="3000" b="0" i="0" u="none" strike="noStrike" cap="none" dirty="0">
              <a:solidFill>
                <a:srgbClr val="FFFFFF"/>
              </a:solidFill>
              <a:sym typeface="Arial"/>
            </a:endParaRPr>
          </a:p>
        </p:txBody>
      </p:sp>
      <p:pic>
        <p:nvPicPr>
          <p:cNvPr id="316" name="Google Shape;316;p31"/>
          <p:cNvPicPr preferRelativeResize="0"/>
          <p:nvPr/>
        </p:nvPicPr>
        <p:blipFill rotWithShape="1">
          <a:blip r:embed="rId4">
            <a:alphaModFix/>
          </a:blip>
          <a:srcRect/>
          <a:stretch/>
        </p:blipFill>
        <p:spPr>
          <a:xfrm>
            <a:off x="3159759" y="106175"/>
            <a:ext cx="9542165" cy="6489600"/>
          </a:xfrm>
          <a:prstGeom prst="rect">
            <a:avLst/>
          </a:prstGeom>
          <a:noFill/>
          <a:ln>
            <a:noFill/>
          </a:ln>
          <a:effectLst>
            <a:outerShdw blurRad="57150" dist="19050" dir="5400000" algn="bl" rotWithShape="0">
              <a:srgbClr val="000000">
                <a:alpha val="49803"/>
              </a:srgbClr>
            </a:outerShdw>
            <a:reflection endPos="30000" dist="38100" dir="5400000" fadeDir="5400012" sy="-100000" algn="bl" rotWithShape="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0"/>
        <p:cNvGrpSpPr/>
        <p:nvPr/>
      </p:nvGrpSpPr>
      <p:grpSpPr>
        <a:xfrm>
          <a:off x="0" y="0"/>
          <a:ext cx="0" cy="0"/>
          <a:chOff x="0" y="0"/>
          <a:chExt cx="0" cy="0"/>
        </a:xfrm>
      </p:grpSpPr>
      <p:sp>
        <p:nvSpPr>
          <p:cNvPr id="321" name="Google Shape;321;p32"/>
          <p:cNvSpPr txBox="1">
            <a:spLocks noGrp="1"/>
          </p:cNvSpPr>
          <p:nvPr>
            <p:ph type="title"/>
          </p:nvPr>
        </p:nvSpPr>
        <p:spPr>
          <a:xfrm>
            <a:off x="562110" y="1372450"/>
            <a:ext cx="3146400" cy="3675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400"/>
              <a:buFont typeface="Century Gothic"/>
              <a:buNone/>
            </a:pPr>
            <a:r>
              <a:rPr lang="en-US" sz="2800" dirty="0"/>
              <a:t>EXPLORATORY DATA ANALYSIS</a:t>
            </a:r>
            <a:endParaRPr sz="2800" dirty="0"/>
          </a:p>
          <a:p>
            <a:pPr marL="0" lvl="0" indent="0" algn="ctr" rtl="0">
              <a:lnSpc>
                <a:spcPct val="100000"/>
              </a:lnSpc>
              <a:spcBef>
                <a:spcPts val="0"/>
              </a:spcBef>
              <a:spcAft>
                <a:spcPts val="0"/>
              </a:spcAft>
              <a:buClr>
                <a:schemeClr val="lt1"/>
              </a:buClr>
              <a:buSzPts val="3400"/>
              <a:buFont typeface="Century Gothic"/>
              <a:buNone/>
            </a:pPr>
            <a:endParaRPr sz="2800" dirty="0"/>
          </a:p>
          <a:p>
            <a:pPr marL="0" lvl="0" indent="0" algn="ctr" rtl="0">
              <a:lnSpc>
                <a:spcPct val="100000"/>
              </a:lnSpc>
              <a:spcBef>
                <a:spcPts val="0"/>
              </a:spcBef>
              <a:spcAft>
                <a:spcPts val="0"/>
              </a:spcAft>
              <a:buClr>
                <a:schemeClr val="lt1"/>
              </a:buClr>
              <a:buSzPts val="3400"/>
              <a:buFont typeface="Century Gothic"/>
              <a:buNone/>
            </a:pPr>
            <a:r>
              <a:rPr lang="en-US" sz="2000" dirty="0"/>
              <a:t>Average mileage varies more, but follows a very similar pattern to the age, with </a:t>
            </a:r>
            <a:r>
              <a:rPr lang="en-US" sz="2000" dirty="0" err="1"/>
              <a:t>MidWest</a:t>
            </a:r>
            <a:r>
              <a:rPr lang="en-US" sz="2000" dirty="0"/>
              <a:t> being the oldest.</a:t>
            </a:r>
            <a:endParaRPr sz="2000" dirty="0"/>
          </a:p>
        </p:txBody>
      </p:sp>
      <p:sp>
        <p:nvSpPr>
          <p:cNvPr id="322" name="Google Shape;322;p32"/>
          <p:cNvSpPr/>
          <p:nvPr/>
        </p:nvSpPr>
        <p:spPr>
          <a:xfrm>
            <a:off x="4059934" y="0"/>
            <a:ext cx="81321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cxnSp>
        <p:nvCxnSpPr>
          <p:cNvPr id="323" name="Google Shape;323;p32"/>
          <p:cNvCxnSpPr/>
          <p:nvPr/>
        </p:nvCxnSpPr>
        <p:spPr>
          <a:xfrm>
            <a:off x="4069971" y="0"/>
            <a:ext cx="0" cy="6858000"/>
          </a:xfrm>
          <a:prstGeom prst="straightConnector1">
            <a:avLst/>
          </a:prstGeom>
          <a:solidFill>
            <a:srgbClr val="FFFFFF"/>
          </a:solidFill>
          <a:ln w="38100" cap="flat" cmpd="sng">
            <a:solidFill>
              <a:srgbClr val="363D46"/>
            </a:solidFill>
            <a:prstDash val="solid"/>
            <a:miter lim="800000"/>
            <a:headEnd type="none" w="sm" len="sm"/>
            <a:tailEnd type="none" w="sm" len="sm"/>
          </a:ln>
        </p:spPr>
      </p:cxnSp>
      <p:sp>
        <p:nvSpPr>
          <p:cNvPr id="324" name="Google Shape;324;p32"/>
          <p:cNvSpPr/>
          <p:nvPr/>
        </p:nvSpPr>
        <p:spPr>
          <a:xfrm rot="5400000" flipH="1">
            <a:off x="894905" y="3195750"/>
            <a:ext cx="6858000" cy="466500"/>
          </a:xfrm>
          <a:prstGeom prst="rect">
            <a:avLst/>
          </a:prstGeom>
          <a:gradFill>
            <a:gsLst>
              <a:gs pos="0">
                <a:srgbClr val="363D46">
                  <a:alpha val="0"/>
                </a:srgbClr>
              </a:gs>
              <a:gs pos="100000">
                <a:srgbClr val="282D34"/>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325" name="Google Shape;325;p32"/>
          <p:cNvSpPr txBox="1"/>
          <p:nvPr/>
        </p:nvSpPr>
        <p:spPr>
          <a:xfrm>
            <a:off x="10959900" y="1147850"/>
            <a:ext cx="746700" cy="34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Miles</a:t>
            </a: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26" name="Google Shape;326;p32"/>
          <p:cNvSpPr txBox="1"/>
          <p:nvPr/>
        </p:nvSpPr>
        <p:spPr>
          <a:xfrm>
            <a:off x="11416175" y="4777825"/>
            <a:ext cx="603900" cy="4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50k</a:t>
            </a:r>
            <a:endParaRPr sz="1400" b="0" i="0" u="none" strike="noStrike" cap="none">
              <a:solidFill>
                <a:srgbClr val="FFFFFF"/>
              </a:solidFill>
              <a:latin typeface="Arial"/>
              <a:ea typeface="Arial"/>
              <a:cs typeface="Arial"/>
              <a:sym typeface="Arial"/>
            </a:endParaRPr>
          </a:p>
        </p:txBody>
      </p:sp>
      <p:sp>
        <p:nvSpPr>
          <p:cNvPr id="327" name="Google Shape;327;p32"/>
          <p:cNvSpPr txBox="1"/>
          <p:nvPr/>
        </p:nvSpPr>
        <p:spPr>
          <a:xfrm>
            <a:off x="11416175" y="4118900"/>
            <a:ext cx="603900" cy="4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55k</a:t>
            </a:r>
            <a:endParaRPr sz="1400" b="0" i="0" u="none" strike="noStrike" cap="none">
              <a:solidFill>
                <a:srgbClr val="FFFFFF"/>
              </a:solidFill>
              <a:latin typeface="Arial"/>
              <a:ea typeface="Arial"/>
              <a:cs typeface="Arial"/>
              <a:sym typeface="Arial"/>
            </a:endParaRPr>
          </a:p>
        </p:txBody>
      </p:sp>
      <p:sp>
        <p:nvSpPr>
          <p:cNvPr id="328" name="Google Shape;328;p32"/>
          <p:cNvSpPr txBox="1"/>
          <p:nvPr/>
        </p:nvSpPr>
        <p:spPr>
          <a:xfrm>
            <a:off x="11416175" y="1455850"/>
            <a:ext cx="603900" cy="4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75k</a:t>
            </a:r>
            <a:endParaRPr sz="1400" b="0" i="0" u="none" strike="noStrike" cap="none">
              <a:solidFill>
                <a:srgbClr val="FFFFFF"/>
              </a:solidFill>
              <a:latin typeface="Arial"/>
              <a:ea typeface="Arial"/>
              <a:cs typeface="Arial"/>
              <a:sym typeface="Arial"/>
            </a:endParaRPr>
          </a:p>
        </p:txBody>
      </p:sp>
      <p:sp>
        <p:nvSpPr>
          <p:cNvPr id="329" name="Google Shape;329;p32"/>
          <p:cNvSpPr txBox="1"/>
          <p:nvPr/>
        </p:nvSpPr>
        <p:spPr>
          <a:xfrm>
            <a:off x="11416175" y="2106225"/>
            <a:ext cx="603900" cy="34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70k</a:t>
            </a:r>
            <a:endParaRPr sz="1400" b="0" i="0" u="none" strike="noStrike" cap="none">
              <a:solidFill>
                <a:srgbClr val="FFFFFF"/>
              </a:solidFill>
              <a:latin typeface="Arial"/>
              <a:ea typeface="Arial"/>
              <a:cs typeface="Arial"/>
              <a:sym typeface="Arial"/>
            </a:endParaRPr>
          </a:p>
        </p:txBody>
      </p:sp>
      <p:sp>
        <p:nvSpPr>
          <p:cNvPr id="330" name="Google Shape;330;p32"/>
          <p:cNvSpPr txBox="1"/>
          <p:nvPr/>
        </p:nvSpPr>
        <p:spPr>
          <a:xfrm>
            <a:off x="11416175" y="2787363"/>
            <a:ext cx="603900" cy="4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65k</a:t>
            </a:r>
            <a:endParaRPr sz="1400" b="0" i="0" u="none" strike="noStrike" cap="none">
              <a:solidFill>
                <a:srgbClr val="FFFFFF"/>
              </a:solidFill>
              <a:latin typeface="Arial"/>
              <a:ea typeface="Arial"/>
              <a:cs typeface="Arial"/>
              <a:sym typeface="Arial"/>
            </a:endParaRPr>
          </a:p>
        </p:txBody>
      </p:sp>
      <p:sp>
        <p:nvSpPr>
          <p:cNvPr id="331" name="Google Shape;331;p32"/>
          <p:cNvSpPr txBox="1"/>
          <p:nvPr/>
        </p:nvSpPr>
        <p:spPr>
          <a:xfrm>
            <a:off x="11416175" y="3459963"/>
            <a:ext cx="603900" cy="4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60k</a:t>
            </a:r>
            <a:endParaRPr sz="1400" b="0" i="0" u="none" strike="noStrike" cap="none">
              <a:solidFill>
                <a:srgbClr val="FFFFFF"/>
              </a:solidFill>
              <a:latin typeface="Arial"/>
              <a:ea typeface="Arial"/>
              <a:cs typeface="Arial"/>
              <a:sym typeface="Arial"/>
            </a:endParaRPr>
          </a:p>
        </p:txBody>
      </p:sp>
      <p:sp>
        <p:nvSpPr>
          <p:cNvPr id="332" name="Google Shape;332;p32"/>
          <p:cNvSpPr txBox="1"/>
          <p:nvPr/>
        </p:nvSpPr>
        <p:spPr>
          <a:xfrm>
            <a:off x="5364750" y="528350"/>
            <a:ext cx="5992800" cy="61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FFFFFF"/>
                </a:solidFill>
                <a:latin typeface="Arial"/>
                <a:ea typeface="Arial"/>
                <a:cs typeface="Arial"/>
                <a:sym typeface="Arial"/>
              </a:rPr>
              <a:t>Mean Mileage of Used Vehicles</a:t>
            </a:r>
            <a:endParaRPr sz="3000" b="0" i="0" u="none" strike="noStrike" cap="none">
              <a:solidFill>
                <a:srgbClr val="FFFFFF"/>
              </a:solidFill>
              <a:latin typeface="Arial"/>
              <a:ea typeface="Arial"/>
              <a:cs typeface="Arial"/>
              <a:sym typeface="Arial"/>
            </a:endParaRPr>
          </a:p>
        </p:txBody>
      </p:sp>
      <p:sp>
        <p:nvSpPr>
          <p:cNvPr id="333" name="Google Shape;333;p32"/>
          <p:cNvSpPr txBox="1"/>
          <p:nvPr/>
        </p:nvSpPr>
        <p:spPr>
          <a:xfrm>
            <a:off x="11416175" y="5436775"/>
            <a:ext cx="603900" cy="4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45k</a:t>
            </a:r>
            <a:endParaRPr sz="1400" b="0" i="0" u="none" strike="noStrike" cap="none">
              <a:solidFill>
                <a:srgbClr val="FFFFFF"/>
              </a:solidFill>
              <a:latin typeface="Arial"/>
              <a:ea typeface="Arial"/>
              <a:cs typeface="Arial"/>
              <a:sym typeface="Arial"/>
            </a:endParaRPr>
          </a:p>
        </p:txBody>
      </p:sp>
      <p:pic>
        <p:nvPicPr>
          <p:cNvPr id="334" name="Google Shape;334;p32"/>
          <p:cNvPicPr preferRelativeResize="0"/>
          <p:nvPr/>
        </p:nvPicPr>
        <p:blipFill rotWithShape="1">
          <a:blip r:embed="rId4">
            <a:alphaModFix/>
          </a:blip>
          <a:srcRect/>
          <a:stretch/>
        </p:blipFill>
        <p:spPr>
          <a:xfrm>
            <a:off x="2905700" y="102925"/>
            <a:ext cx="9789725" cy="6526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8"/>
        <p:cNvGrpSpPr/>
        <p:nvPr/>
      </p:nvGrpSpPr>
      <p:grpSpPr>
        <a:xfrm>
          <a:off x="0" y="0"/>
          <a:ext cx="0" cy="0"/>
          <a:chOff x="0" y="0"/>
          <a:chExt cx="0" cy="0"/>
        </a:xfrm>
      </p:grpSpPr>
      <p:sp>
        <p:nvSpPr>
          <p:cNvPr id="339" name="Google Shape;339;p33"/>
          <p:cNvSpPr txBox="1">
            <a:spLocks noGrp="1"/>
          </p:cNvSpPr>
          <p:nvPr>
            <p:ph type="title"/>
          </p:nvPr>
        </p:nvSpPr>
        <p:spPr>
          <a:xfrm>
            <a:off x="531085" y="1488350"/>
            <a:ext cx="3146400" cy="3675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400"/>
              <a:buFont typeface="Century Gothic"/>
              <a:buNone/>
            </a:pPr>
            <a:r>
              <a:rPr lang="en-US" sz="2800"/>
              <a:t>EXPLORATORY DATA ANALYSIS</a:t>
            </a:r>
            <a:endParaRPr sz="2800"/>
          </a:p>
          <a:p>
            <a:pPr marL="0" lvl="0" indent="0" algn="ctr" rtl="0">
              <a:lnSpc>
                <a:spcPct val="100000"/>
              </a:lnSpc>
              <a:spcBef>
                <a:spcPts val="0"/>
              </a:spcBef>
              <a:spcAft>
                <a:spcPts val="0"/>
              </a:spcAft>
              <a:buClr>
                <a:schemeClr val="lt1"/>
              </a:buClr>
              <a:buSzPts val="3400"/>
              <a:buFont typeface="Century Gothic"/>
              <a:buNone/>
            </a:pPr>
            <a:endParaRPr sz="2800"/>
          </a:p>
          <a:p>
            <a:pPr marL="0" lvl="0" indent="0" algn="ctr" rtl="0">
              <a:lnSpc>
                <a:spcPct val="100000"/>
              </a:lnSpc>
              <a:spcBef>
                <a:spcPts val="0"/>
              </a:spcBef>
              <a:spcAft>
                <a:spcPts val="0"/>
              </a:spcAft>
              <a:buClr>
                <a:schemeClr val="lt1"/>
              </a:buClr>
              <a:buSzPts val="3400"/>
              <a:buFont typeface="Century Gothic"/>
              <a:buNone/>
            </a:pPr>
            <a:r>
              <a:rPr lang="en-US" sz="2000"/>
              <a:t>Average prices are higher in the MidWest. WY stands out for having more trucks available than cars or SUVs.</a:t>
            </a:r>
            <a:endParaRPr sz="2000"/>
          </a:p>
        </p:txBody>
      </p:sp>
      <p:sp>
        <p:nvSpPr>
          <p:cNvPr id="340" name="Google Shape;340;p33"/>
          <p:cNvSpPr/>
          <p:nvPr/>
        </p:nvSpPr>
        <p:spPr>
          <a:xfrm>
            <a:off x="4059934" y="0"/>
            <a:ext cx="81321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cxnSp>
        <p:nvCxnSpPr>
          <p:cNvPr id="341" name="Google Shape;341;p33"/>
          <p:cNvCxnSpPr/>
          <p:nvPr/>
        </p:nvCxnSpPr>
        <p:spPr>
          <a:xfrm>
            <a:off x="4069971" y="0"/>
            <a:ext cx="0" cy="6858000"/>
          </a:xfrm>
          <a:prstGeom prst="straightConnector1">
            <a:avLst/>
          </a:prstGeom>
          <a:solidFill>
            <a:srgbClr val="FFFFFF"/>
          </a:solidFill>
          <a:ln w="38100" cap="flat" cmpd="sng">
            <a:solidFill>
              <a:srgbClr val="363D46"/>
            </a:solidFill>
            <a:prstDash val="solid"/>
            <a:miter lim="800000"/>
            <a:headEnd type="none" w="sm" len="sm"/>
            <a:tailEnd type="none" w="sm" len="sm"/>
          </a:ln>
        </p:spPr>
      </p:cxnSp>
      <p:sp>
        <p:nvSpPr>
          <p:cNvPr id="342" name="Google Shape;342;p33"/>
          <p:cNvSpPr/>
          <p:nvPr/>
        </p:nvSpPr>
        <p:spPr>
          <a:xfrm rot="5400000" flipH="1">
            <a:off x="894905" y="3195750"/>
            <a:ext cx="6858000" cy="466500"/>
          </a:xfrm>
          <a:prstGeom prst="rect">
            <a:avLst/>
          </a:prstGeom>
          <a:gradFill>
            <a:gsLst>
              <a:gs pos="0">
                <a:srgbClr val="363D46">
                  <a:alpha val="0"/>
                </a:srgbClr>
              </a:gs>
              <a:gs pos="100000">
                <a:srgbClr val="282D34"/>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343" name="Google Shape;343;p33"/>
          <p:cNvSpPr txBox="1"/>
          <p:nvPr/>
        </p:nvSpPr>
        <p:spPr>
          <a:xfrm>
            <a:off x="10959900" y="1147850"/>
            <a:ext cx="746700" cy="34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USD</a:t>
            </a: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44" name="Google Shape;344;p33"/>
          <p:cNvSpPr txBox="1"/>
          <p:nvPr/>
        </p:nvSpPr>
        <p:spPr>
          <a:xfrm>
            <a:off x="11416175" y="5258350"/>
            <a:ext cx="603900" cy="4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16k</a:t>
            </a:r>
            <a:endParaRPr sz="1400" b="0" i="0" u="none" strike="noStrike" cap="none">
              <a:solidFill>
                <a:srgbClr val="FFFFFF"/>
              </a:solidFill>
              <a:latin typeface="Arial"/>
              <a:ea typeface="Arial"/>
              <a:cs typeface="Arial"/>
              <a:sym typeface="Arial"/>
            </a:endParaRPr>
          </a:p>
        </p:txBody>
      </p:sp>
      <p:sp>
        <p:nvSpPr>
          <p:cNvPr id="345" name="Google Shape;345;p33"/>
          <p:cNvSpPr txBox="1"/>
          <p:nvPr/>
        </p:nvSpPr>
        <p:spPr>
          <a:xfrm>
            <a:off x="11416175" y="4565475"/>
            <a:ext cx="603900" cy="4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18k</a:t>
            </a:r>
            <a:endParaRPr sz="1400" b="0" i="0" u="none" strike="noStrike" cap="none">
              <a:solidFill>
                <a:srgbClr val="FFFFFF"/>
              </a:solidFill>
              <a:latin typeface="Arial"/>
              <a:ea typeface="Arial"/>
              <a:cs typeface="Arial"/>
              <a:sym typeface="Arial"/>
            </a:endParaRPr>
          </a:p>
        </p:txBody>
      </p:sp>
      <p:sp>
        <p:nvSpPr>
          <p:cNvPr id="346" name="Google Shape;346;p33"/>
          <p:cNvSpPr txBox="1"/>
          <p:nvPr/>
        </p:nvSpPr>
        <p:spPr>
          <a:xfrm>
            <a:off x="11416175" y="1682550"/>
            <a:ext cx="603900" cy="4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26k</a:t>
            </a:r>
            <a:endParaRPr sz="1400" b="0" i="0" u="none" strike="noStrike" cap="none">
              <a:solidFill>
                <a:srgbClr val="FFFFFF"/>
              </a:solidFill>
              <a:latin typeface="Arial"/>
              <a:ea typeface="Arial"/>
              <a:cs typeface="Arial"/>
              <a:sym typeface="Arial"/>
            </a:endParaRPr>
          </a:p>
        </p:txBody>
      </p:sp>
      <p:sp>
        <p:nvSpPr>
          <p:cNvPr id="347" name="Google Shape;347;p33"/>
          <p:cNvSpPr txBox="1"/>
          <p:nvPr/>
        </p:nvSpPr>
        <p:spPr>
          <a:xfrm>
            <a:off x="11416175" y="2353250"/>
            <a:ext cx="603900" cy="34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24k</a:t>
            </a:r>
            <a:endParaRPr sz="1400" b="0" i="0" u="none" strike="noStrike" cap="none">
              <a:solidFill>
                <a:srgbClr val="FFFFFF"/>
              </a:solidFill>
              <a:latin typeface="Arial"/>
              <a:ea typeface="Arial"/>
              <a:cs typeface="Arial"/>
              <a:sym typeface="Arial"/>
            </a:endParaRPr>
          </a:p>
        </p:txBody>
      </p:sp>
      <p:sp>
        <p:nvSpPr>
          <p:cNvPr id="348" name="Google Shape;348;p33"/>
          <p:cNvSpPr txBox="1"/>
          <p:nvPr/>
        </p:nvSpPr>
        <p:spPr>
          <a:xfrm>
            <a:off x="11416175" y="3032600"/>
            <a:ext cx="603900" cy="4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22k</a:t>
            </a:r>
            <a:endParaRPr sz="1400" b="0" i="0" u="none" strike="noStrike" cap="none">
              <a:solidFill>
                <a:srgbClr val="FFFFFF"/>
              </a:solidFill>
              <a:latin typeface="Arial"/>
              <a:ea typeface="Arial"/>
              <a:cs typeface="Arial"/>
              <a:sym typeface="Arial"/>
            </a:endParaRPr>
          </a:p>
        </p:txBody>
      </p:sp>
      <p:sp>
        <p:nvSpPr>
          <p:cNvPr id="349" name="Google Shape;349;p33"/>
          <p:cNvSpPr txBox="1"/>
          <p:nvPr/>
        </p:nvSpPr>
        <p:spPr>
          <a:xfrm>
            <a:off x="11416175" y="3841500"/>
            <a:ext cx="603900" cy="4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20k</a:t>
            </a:r>
            <a:endParaRPr sz="1400" b="0" i="0" u="none" strike="noStrike" cap="none">
              <a:solidFill>
                <a:srgbClr val="FFFFFF"/>
              </a:solidFill>
              <a:latin typeface="Arial"/>
              <a:ea typeface="Arial"/>
              <a:cs typeface="Arial"/>
              <a:sym typeface="Arial"/>
            </a:endParaRPr>
          </a:p>
        </p:txBody>
      </p:sp>
      <p:sp>
        <p:nvSpPr>
          <p:cNvPr id="350" name="Google Shape;350;p33"/>
          <p:cNvSpPr txBox="1"/>
          <p:nvPr/>
        </p:nvSpPr>
        <p:spPr>
          <a:xfrm>
            <a:off x="5364750" y="528350"/>
            <a:ext cx="5309400" cy="61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FFFFFF"/>
                </a:solidFill>
                <a:latin typeface="Arial"/>
                <a:ea typeface="Arial"/>
                <a:cs typeface="Arial"/>
                <a:sym typeface="Arial"/>
              </a:rPr>
              <a:t>Mean Price of Used Vehicles</a:t>
            </a:r>
            <a:endParaRPr sz="3000" b="0" i="0" u="none" strike="noStrike" cap="none">
              <a:solidFill>
                <a:srgbClr val="FFFFFF"/>
              </a:solidFill>
              <a:latin typeface="Arial"/>
              <a:ea typeface="Arial"/>
              <a:cs typeface="Arial"/>
              <a:sym typeface="Arial"/>
            </a:endParaRPr>
          </a:p>
        </p:txBody>
      </p:sp>
      <p:pic>
        <p:nvPicPr>
          <p:cNvPr id="351" name="Google Shape;351;p33"/>
          <p:cNvPicPr preferRelativeResize="0"/>
          <p:nvPr/>
        </p:nvPicPr>
        <p:blipFill rotWithShape="1">
          <a:blip r:embed="rId4">
            <a:alphaModFix/>
          </a:blip>
          <a:srcRect l="-560" t="-12190" r="559" b="12188"/>
          <a:stretch/>
        </p:blipFill>
        <p:spPr>
          <a:xfrm>
            <a:off x="2795263" y="-704725"/>
            <a:ext cx="9864576" cy="65764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4"/>
          <p:cNvSpPr txBox="1">
            <a:spLocks noGrp="1"/>
          </p:cNvSpPr>
          <p:nvPr>
            <p:ph type="title"/>
          </p:nvPr>
        </p:nvSpPr>
        <p:spPr>
          <a:xfrm>
            <a:off x="494402" y="1600200"/>
            <a:ext cx="3549121" cy="2707849"/>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2400"/>
              <a:buNone/>
            </a:pPr>
            <a:r>
              <a:rPr lang="en-US" sz="2800" dirty="0"/>
              <a:t>MODEL SELECTION METHODOLOGY</a:t>
            </a:r>
            <a:br>
              <a:rPr lang="en-US" sz="3200" dirty="0"/>
            </a:br>
            <a:br>
              <a:rPr lang="en-US" dirty="0"/>
            </a:br>
            <a:r>
              <a:rPr lang="en-US" sz="2000" dirty="0"/>
              <a:t>Chronological timeline of best fit model selection</a:t>
            </a:r>
            <a:endParaRPr dirty="0"/>
          </a:p>
        </p:txBody>
      </p:sp>
      <p:sp>
        <p:nvSpPr>
          <p:cNvPr id="357" name="Google Shape;357;p34"/>
          <p:cNvSpPr txBox="1">
            <a:spLocks noGrp="1"/>
          </p:cNvSpPr>
          <p:nvPr>
            <p:ph type="body" idx="1"/>
          </p:nvPr>
        </p:nvSpPr>
        <p:spPr>
          <a:xfrm>
            <a:off x="4250917" y="105508"/>
            <a:ext cx="7820921" cy="6673361"/>
          </a:xfrm>
          <a:prstGeom prst="rect">
            <a:avLst/>
          </a:prstGeom>
          <a:noFill/>
          <a:ln>
            <a:noFill/>
          </a:ln>
        </p:spPr>
        <p:txBody>
          <a:bodyPr spcFirstLastPara="1" wrap="square" lIns="91425" tIns="45700" rIns="91425" bIns="45700" anchor="ctr" anchorCtr="0">
            <a:noAutofit/>
          </a:bodyPr>
          <a:lstStyle/>
          <a:p>
            <a:pPr marL="457200" lvl="0" indent="-355600" algn="l" rtl="0">
              <a:lnSpc>
                <a:spcPct val="100000"/>
              </a:lnSpc>
              <a:spcBef>
                <a:spcPts val="400"/>
              </a:spcBef>
              <a:spcAft>
                <a:spcPts val="0"/>
              </a:spcAft>
              <a:buSzPts val="2000"/>
              <a:buFont typeface="Noto Sans Symbols"/>
              <a:buChar char="❖"/>
            </a:pPr>
            <a:r>
              <a:rPr lang="en-US" dirty="0"/>
              <a:t>PHASE I</a:t>
            </a:r>
            <a:endParaRPr dirty="0"/>
          </a:p>
          <a:p>
            <a:pPr marL="914400" lvl="1" indent="-342900" algn="l" rtl="0">
              <a:lnSpc>
                <a:spcPct val="100000"/>
              </a:lnSpc>
              <a:spcBef>
                <a:spcPts val="600"/>
              </a:spcBef>
              <a:spcAft>
                <a:spcPts val="0"/>
              </a:spcAft>
              <a:buSzPts val="1800"/>
              <a:buChar char="•"/>
            </a:pPr>
            <a:r>
              <a:rPr lang="en-US" dirty="0"/>
              <a:t>1.3 Million Instances with 25 features (Pearson)</a:t>
            </a:r>
            <a:endParaRPr dirty="0"/>
          </a:p>
          <a:p>
            <a:pPr marL="914400" lvl="1" indent="-342900" algn="l" rtl="0">
              <a:lnSpc>
                <a:spcPct val="100000"/>
              </a:lnSpc>
              <a:spcBef>
                <a:spcPts val="600"/>
              </a:spcBef>
              <a:spcAft>
                <a:spcPts val="0"/>
              </a:spcAft>
              <a:buSzPts val="1800"/>
              <a:buChar char="•"/>
            </a:pPr>
            <a:r>
              <a:rPr lang="en-US" dirty="0"/>
              <a:t>Executed eight Models from four Families</a:t>
            </a:r>
            <a:endParaRPr dirty="0"/>
          </a:p>
          <a:p>
            <a:pPr marL="1371600" lvl="2" indent="-330200" algn="l" rtl="0">
              <a:lnSpc>
                <a:spcPct val="100000"/>
              </a:lnSpc>
              <a:spcBef>
                <a:spcPts val="600"/>
              </a:spcBef>
              <a:spcAft>
                <a:spcPts val="0"/>
              </a:spcAft>
              <a:buSzPts val="1600"/>
              <a:buChar char="•"/>
            </a:pPr>
            <a:r>
              <a:rPr lang="en-US" sz="1400" dirty="0"/>
              <a:t>Generalized Linear Models – Linear Regression, LASSO, Ridge &amp; </a:t>
            </a:r>
            <a:r>
              <a:rPr lang="en-US" sz="1400" dirty="0" err="1"/>
              <a:t>ElasticNet</a:t>
            </a:r>
            <a:endParaRPr sz="1400" dirty="0"/>
          </a:p>
          <a:p>
            <a:pPr marL="1371600" lvl="2" indent="-330200" algn="l" rtl="0">
              <a:lnSpc>
                <a:spcPct val="100000"/>
              </a:lnSpc>
              <a:spcBef>
                <a:spcPts val="600"/>
              </a:spcBef>
              <a:spcAft>
                <a:spcPts val="0"/>
              </a:spcAft>
              <a:buSzPts val="1600"/>
              <a:buChar char="•"/>
            </a:pPr>
            <a:r>
              <a:rPr lang="en-US" sz="1400" dirty="0"/>
              <a:t>Nearest Neighbors – K-Nearest Regressor</a:t>
            </a:r>
            <a:endParaRPr dirty="0"/>
          </a:p>
          <a:p>
            <a:pPr marL="1371600" lvl="2" indent="-330200" algn="l" rtl="0">
              <a:lnSpc>
                <a:spcPct val="100000"/>
              </a:lnSpc>
              <a:spcBef>
                <a:spcPts val="600"/>
              </a:spcBef>
              <a:spcAft>
                <a:spcPts val="0"/>
              </a:spcAft>
              <a:buSzPts val="1600"/>
              <a:buChar char="•"/>
            </a:pPr>
            <a:r>
              <a:rPr lang="en-US" sz="1400" dirty="0"/>
              <a:t>Ensemble Methods – Random Forest Regressor, Gradient Tree Boosting</a:t>
            </a:r>
          </a:p>
          <a:p>
            <a:pPr marL="1371600" lvl="2" indent="-330200" algn="l" rtl="0">
              <a:lnSpc>
                <a:spcPct val="100000"/>
              </a:lnSpc>
              <a:spcBef>
                <a:spcPts val="600"/>
              </a:spcBef>
              <a:spcAft>
                <a:spcPts val="0"/>
              </a:spcAft>
              <a:buSzPts val="1600"/>
              <a:buChar char="•"/>
            </a:pPr>
            <a:r>
              <a:rPr lang="en-US" sz="1400" dirty="0"/>
              <a:t>Decision Tree – Decision Tree Regressor</a:t>
            </a:r>
            <a:endParaRPr dirty="0"/>
          </a:p>
          <a:p>
            <a:pPr marL="914400" lvl="1" indent="-342900" algn="l" rtl="0">
              <a:lnSpc>
                <a:spcPct val="100000"/>
              </a:lnSpc>
              <a:spcBef>
                <a:spcPts val="600"/>
              </a:spcBef>
              <a:spcAft>
                <a:spcPts val="0"/>
              </a:spcAft>
              <a:buSzPts val="1800"/>
              <a:buChar char="•"/>
            </a:pPr>
            <a:r>
              <a:rPr lang="en-US" dirty="0"/>
              <a:t>Best 3 Models Selected &amp; cross validated</a:t>
            </a:r>
            <a:endParaRPr dirty="0"/>
          </a:p>
          <a:p>
            <a:pPr marL="914400" lvl="1" indent="-342900" algn="l" rtl="0">
              <a:lnSpc>
                <a:spcPct val="100000"/>
              </a:lnSpc>
              <a:spcBef>
                <a:spcPts val="600"/>
              </a:spcBef>
              <a:spcAft>
                <a:spcPts val="0"/>
              </a:spcAft>
              <a:buSzPts val="1800"/>
              <a:buChar char="•"/>
            </a:pPr>
            <a:r>
              <a:rPr lang="en-US" dirty="0"/>
              <a:t>Best score for Random Forest Regressor (Very High R2)</a:t>
            </a:r>
            <a:endParaRPr dirty="0"/>
          </a:p>
          <a:p>
            <a:pPr marL="571500" lvl="1" indent="0" algn="l" rtl="0">
              <a:lnSpc>
                <a:spcPct val="100000"/>
              </a:lnSpc>
              <a:spcBef>
                <a:spcPts val="600"/>
              </a:spcBef>
              <a:spcAft>
                <a:spcPts val="0"/>
              </a:spcAft>
              <a:buSzPts val="1800"/>
              <a:buNone/>
            </a:pPr>
            <a:endParaRPr dirty="0"/>
          </a:p>
          <a:p>
            <a:pPr marL="457200" lvl="0" indent="-355600" algn="l" rtl="0">
              <a:lnSpc>
                <a:spcPct val="100000"/>
              </a:lnSpc>
              <a:spcBef>
                <a:spcPts val="400"/>
              </a:spcBef>
              <a:spcAft>
                <a:spcPts val="0"/>
              </a:spcAft>
              <a:buSzPts val="2000"/>
              <a:buFont typeface="Noto Sans Symbols"/>
              <a:buChar char="❖"/>
            </a:pPr>
            <a:r>
              <a:rPr lang="en-US" dirty="0"/>
              <a:t>PHASE II</a:t>
            </a:r>
            <a:endParaRPr dirty="0"/>
          </a:p>
          <a:p>
            <a:pPr marL="914400" lvl="1" indent="-342900" algn="l" rtl="0">
              <a:lnSpc>
                <a:spcPct val="100000"/>
              </a:lnSpc>
              <a:spcBef>
                <a:spcPts val="600"/>
              </a:spcBef>
              <a:spcAft>
                <a:spcPts val="0"/>
              </a:spcAft>
              <a:buSzPts val="1800"/>
              <a:buChar char="•"/>
            </a:pPr>
            <a:r>
              <a:rPr lang="en-US" dirty="0"/>
              <a:t>Consolidated Dataset to 12 best features (LASSO &amp; Ridge)</a:t>
            </a:r>
            <a:endParaRPr dirty="0"/>
          </a:p>
          <a:p>
            <a:pPr marL="914400" lvl="1" indent="-342900" algn="l" rtl="0">
              <a:lnSpc>
                <a:spcPct val="100000"/>
              </a:lnSpc>
              <a:spcBef>
                <a:spcPts val="600"/>
              </a:spcBef>
              <a:spcAft>
                <a:spcPts val="0"/>
              </a:spcAft>
              <a:buSzPts val="1800"/>
              <a:buChar char="•"/>
            </a:pPr>
            <a:r>
              <a:rPr lang="en-US" dirty="0"/>
              <a:t>Best 3 Models from Phase I executed &amp; cross validated</a:t>
            </a:r>
            <a:endParaRPr dirty="0"/>
          </a:p>
          <a:p>
            <a:pPr marL="914400" lvl="1" indent="-342900" algn="l" rtl="0">
              <a:lnSpc>
                <a:spcPct val="100000"/>
              </a:lnSpc>
              <a:spcBef>
                <a:spcPts val="600"/>
              </a:spcBef>
              <a:spcAft>
                <a:spcPts val="0"/>
              </a:spcAft>
              <a:buSzPts val="1800"/>
              <a:buChar char="•"/>
            </a:pPr>
            <a:r>
              <a:rPr lang="en-US" dirty="0"/>
              <a:t>Compared results from Phase I [25 Features] vs Phase II [12 Features]</a:t>
            </a:r>
            <a:endParaRPr dirty="0"/>
          </a:p>
          <a:p>
            <a:pPr marL="914400" lvl="1" indent="-342900" algn="l" rtl="0">
              <a:lnSpc>
                <a:spcPct val="100000"/>
              </a:lnSpc>
              <a:spcBef>
                <a:spcPts val="600"/>
              </a:spcBef>
              <a:spcAft>
                <a:spcPts val="0"/>
              </a:spcAft>
              <a:buSzPts val="1800"/>
              <a:buChar char="•"/>
            </a:pPr>
            <a:r>
              <a:rPr lang="en-US" dirty="0"/>
              <a:t>Best score for Random Forest Regressor with 12 features</a:t>
            </a:r>
            <a:endParaRPr dirty="0"/>
          </a:p>
          <a:p>
            <a:pPr marL="914400" lvl="1" indent="-228600" algn="l" rtl="0">
              <a:lnSpc>
                <a:spcPct val="100000"/>
              </a:lnSpc>
              <a:spcBef>
                <a:spcPts val="600"/>
              </a:spcBef>
              <a:spcAft>
                <a:spcPts val="0"/>
              </a:spcAft>
              <a:buSzPts val="1800"/>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5"/>
          <p:cNvSpPr txBox="1">
            <a:spLocks noGrp="1"/>
          </p:cNvSpPr>
          <p:nvPr>
            <p:ph type="title"/>
          </p:nvPr>
        </p:nvSpPr>
        <p:spPr>
          <a:xfrm>
            <a:off x="226250" y="144250"/>
            <a:ext cx="11834444" cy="5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Font typeface="Century Gothic"/>
              <a:buNone/>
            </a:pPr>
            <a:r>
              <a:rPr lang="en-US" sz="2400"/>
              <a:t>FEATURE SELECTION PHASE 1 (Pearson Correlation)</a:t>
            </a:r>
            <a:endParaRPr sz="2400"/>
          </a:p>
        </p:txBody>
      </p:sp>
      <p:pic>
        <p:nvPicPr>
          <p:cNvPr id="363" name="Google Shape;363;p35"/>
          <p:cNvPicPr preferRelativeResize="0"/>
          <p:nvPr/>
        </p:nvPicPr>
        <p:blipFill rotWithShape="1">
          <a:blip r:embed="rId3">
            <a:alphaModFix/>
          </a:blip>
          <a:srcRect/>
          <a:stretch/>
        </p:blipFill>
        <p:spPr>
          <a:xfrm>
            <a:off x="8522524" y="852135"/>
            <a:ext cx="3527175" cy="5927324"/>
          </a:xfrm>
          <a:prstGeom prst="rect">
            <a:avLst/>
          </a:prstGeom>
          <a:noFill/>
          <a:ln>
            <a:noFill/>
          </a:ln>
        </p:spPr>
      </p:pic>
      <p:sp>
        <p:nvSpPr>
          <p:cNvPr id="364" name="Google Shape;364;p35"/>
          <p:cNvSpPr/>
          <p:nvPr/>
        </p:nvSpPr>
        <p:spPr>
          <a:xfrm>
            <a:off x="8522524" y="936973"/>
            <a:ext cx="3527175" cy="147109"/>
          </a:xfrm>
          <a:prstGeom prst="rect">
            <a:avLst/>
          </a:prstGeom>
          <a:solidFill>
            <a:schemeClr val="accent6">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5" name="Google Shape;365;p35"/>
          <p:cNvSpPr/>
          <p:nvPr/>
        </p:nvSpPr>
        <p:spPr>
          <a:xfrm>
            <a:off x="8524092" y="1353329"/>
            <a:ext cx="3527175" cy="147109"/>
          </a:xfrm>
          <a:prstGeom prst="rect">
            <a:avLst/>
          </a:prstGeom>
          <a:solidFill>
            <a:schemeClr val="accent6">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6" name="Google Shape;366;p35"/>
          <p:cNvSpPr/>
          <p:nvPr/>
        </p:nvSpPr>
        <p:spPr>
          <a:xfrm>
            <a:off x="8533519" y="1975488"/>
            <a:ext cx="3527175" cy="147109"/>
          </a:xfrm>
          <a:prstGeom prst="rect">
            <a:avLst/>
          </a:prstGeom>
          <a:solidFill>
            <a:schemeClr val="accent6">
              <a:alpha val="4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67" name="Google Shape;367;p35"/>
          <p:cNvPicPr preferRelativeResize="0"/>
          <p:nvPr/>
        </p:nvPicPr>
        <p:blipFill>
          <a:blip r:embed="rId4">
            <a:alphaModFix/>
          </a:blip>
          <a:stretch>
            <a:fillRect/>
          </a:stretch>
        </p:blipFill>
        <p:spPr>
          <a:xfrm>
            <a:off x="152400" y="834850"/>
            <a:ext cx="8217726" cy="58055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6"/>
          <p:cNvSpPr txBox="1">
            <a:spLocks noGrp="1"/>
          </p:cNvSpPr>
          <p:nvPr>
            <p:ph type="title"/>
          </p:nvPr>
        </p:nvSpPr>
        <p:spPr>
          <a:xfrm>
            <a:off x="226250" y="144250"/>
            <a:ext cx="11834444" cy="5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Font typeface="Century Gothic"/>
              <a:buNone/>
            </a:pPr>
            <a:r>
              <a:rPr lang="en-US" sz="2400"/>
              <a:t>MODEL SELECTION PHASE 1</a:t>
            </a:r>
            <a:endParaRPr sz="2400"/>
          </a:p>
        </p:txBody>
      </p:sp>
      <p:graphicFrame>
        <p:nvGraphicFramePr>
          <p:cNvPr id="373" name="Google Shape;373;p36"/>
          <p:cNvGraphicFramePr/>
          <p:nvPr>
            <p:extLst>
              <p:ext uri="{D42A27DB-BD31-4B8C-83A1-F6EECF244321}">
                <p14:modId xmlns:p14="http://schemas.microsoft.com/office/powerpoint/2010/main" val="1347310637"/>
              </p:ext>
            </p:extLst>
          </p:nvPr>
        </p:nvGraphicFramePr>
        <p:xfrm>
          <a:off x="1237674" y="1241022"/>
          <a:ext cx="10243125" cy="3978850"/>
        </p:xfrm>
        <a:graphic>
          <a:graphicData uri="http://schemas.openxmlformats.org/drawingml/2006/table">
            <a:tbl>
              <a:tblPr firstRow="1" bandRow="1">
                <a:noFill/>
                <a:tableStyleId>{F4721272-5817-41B5-A958-71A49DC43AD9}</a:tableStyleId>
              </a:tblPr>
              <a:tblGrid>
                <a:gridCol w="611446">
                  <a:extLst>
                    <a:ext uri="{9D8B030D-6E8A-4147-A177-3AD203B41FA5}">
                      <a16:colId xmlns:a16="http://schemas.microsoft.com/office/drawing/2014/main" val="20000"/>
                    </a:ext>
                  </a:extLst>
                </a:gridCol>
                <a:gridCol w="1178560">
                  <a:extLst>
                    <a:ext uri="{9D8B030D-6E8A-4147-A177-3AD203B41FA5}">
                      <a16:colId xmlns:a16="http://schemas.microsoft.com/office/drawing/2014/main" val="20001"/>
                    </a:ext>
                  </a:extLst>
                </a:gridCol>
                <a:gridCol w="1199944">
                  <a:extLst>
                    <a:ext uri="{9D8B030D-6E8A-4147-A177-3AD203B41FA5}">
                      <a16:colId xmlns:a16="http://schemas.microsoft.com/office/drawing/2014/main" val="20002"/>
                    </a:ext>
                  </a:extLst>
                </a:gridCol>
                <a:gridCol w="1341150">
                  <a:extLst>
                    <a:ext uri="{9D8B030D-6E8A-4147-A177-3AD203B41FA5}">
                      <a16:colId xmlns:a16="http://schemas.microsoft.com/office/drawing/2014/main" val="20003"/>
                    </a:ext>
                  </a:extLst>
                </a:gridCol>
                <a:gridCol w="1168500">
                  <a:extLst>
                    <a:ext uri="{9D8B030D-6E8A-4147-A177-3AD203B41FA5}">
                      <a16:colId xmlns:a16="http://schemas.microsoft.com/office/drawing/2014/main" val="20004"/>
                    </a:ext>
                  </a:extLst>
                </a:gridCol>
                <a:gridCol w="1168500">
                  <a:extLst>
                    <a:ext uri="{9D8B030D-6E8A-4147-A177-3AD203B41FA5}">
                      <a16:colId xmlns:a16="http://schemas.microsoft.com/office/drawing/2014/main" val="20005"/>
                    </a:ext>
                  </a:extLst>
                </a:gridCol>
                <a:gridCol w="1162750">
                  <a:extLst>
                    <a:ext uri="{9D8B030D-6E8A-4147-A177-3AD203B41FA5}">
                      <a16:colId xmlns:a16="http://schemas.microsoft.com/office/drawing/2014/main" val="20006"/>
                    </a:ext>
                  </a:extLst>
                </a:gridCol>
                <a:gridCol w="1107125">
                  <a:extLst>
                    <a:ext uri="{9D8B030D-6E8A-4147-A177-3AD203B41FA5}">
                      <a16:colId xmlns:a16="http://schemas.microsoft.com/office/drawing/2014/main" val="20007"/>
                    </a:ext>
                  </a:extLst>
                </a:gridCol>
                <a:gridCol w="1305150">
                  <a:extLst>
                    <a:ext uri="{9D8B030D-6E8A-4147-A177-3AD203B41FA5}">
                      <a16:colId xmlns:a16="http://schemas.microsoft.com/office/drawing/2014/main" val="20008"/>
                    </a:ext>
                  </a:extLst>
                </a:gridCol>
              </a:tblGrid>
              <a:tr h="14954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solidFill>
                      <a:schemeClr val="lt2"/>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Linear Regression (LR)</a:t>
                      </a:r>
                      <a:endParaRPr sz="1400" u="none" strike="noStrike" cap="none"/>
                    </a:p>
                  </a:txBody>
                  <a:tcPr marL="91450" marR="91450" marT="45725" marB="45725">
                    <a:solidFill>
                      <a:srgbClr val="7B879A"/>
                    </a:solidFill>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Random Forest Regressor (RFR)</a:t>
                      </a:r>
                      <a:endParaRPr sz="1400" u="none" strike="noStrike" cap="none" dirty="0"/>
                    </a:p>
                  </a:txBody>
                  <a:tcPr marL="91450" marR="91450" marT="45725" marB="45725">
                    <a:solidFill>
                      <a:srgbClr val="7B879A"/>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Gradient Boosting</a:t>
                      </a:r>
                      <a:endParaRPr/>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Regressor (GBR)</a:t>
                      </a:r>
                      <a:endParaRPr sz="1400" u="none" strike="noStrike" cap="none"/>
                    </a:p>
                  </a:txBody>
                  <a:tcPr marL="91450" marR="91450" marT="45725" marB="45725">
                    <a:solidFill>
                      <a:srgbClr val="7B879A"/>
                    </a:solidFill>
                  </a:tcPr>
                </a:tc>
                <a:tc>
                  <a:txBody>
                    <a:bodyPr/>
                    <a:lstStyle/>
                    <a:p>
                      <a:pPr marL="0" lvl="0" indent="0" algn="ctr" rtl="0">
                        <a:spcBef>
                          <a:spcPts val="0"/>
                        </a:spcBef>
                        <a:spcAft>
                          <a:spcPts val="0"/>
                        </a:spcAft>
                        <a:buClr>
                          <a:schemeClr val="dk1"/>
                        </a:buClr>
                        <a:buSzPts val="1400"/>
                        <a:buFont typeface="Arial"/>
                        <a:buNone/>
                      </a:pPr>
                      <a:endParaRPr/>
                    </a:p>
                    <a:p>
                      <a:pPr marL="0" lvl="0" indent="0" algn="ctr" rtl="0">
                        <a:spcBef>
                          <a:spcPts val="0"/>
                        </a:spcBef>
                        <a:spcAft>
                          <a:spcPts val="0"/>
                        </a:spcAft>
                        <a:buClr>
                          <a:schemeClr val="dk1"/>
                        </a:buClr>
                        <a:buSzPts val="1400"/>
                        <a:buFont typeface="Arial"/>
                        <a:buNone/>
                      </a:pPr>
                      <a:r>
                        <a:rPr lang="en-US"/>
                        <a:t>Decision Tree Regressor</a:t>
                      </a:r>
                      <a:endParaRPr/>
                    </a:p>
                  </a:txBody>
                  <a:tcPr marL="91450" marR="91450" marT="45725" marB="45725">
                    <a:solidFill>
                      <a:srgbClr val="757575"/>
                    </a:solidFill>
                  </a:tcPr>
                </a:tc>
                <a:tc>
                  <a:txBody>
                    <a:bodyPr/>
                    <a:lstStyle/>
                    <a:p>
                      <a:pPr marL="0" marR="0" lvl="0" indent="0" algn="l" rtl="0">
                        <a:lnSpc>
                          <a:spcPct val="100000"/>
                        </a:lnSpc>
                        <a:spcBef>
                          <a:spcPts val="0"/>
                        </a:spcBef>
                        <a:spcAft>
                          <a:spcPts val="0"/>
                        </a:spcAft>
                        <a:buNone/>
                      </a:pPr>
                      <a:endParaRPr sz="1400" u="none" strike="noStrike" cap="none"/>
                    </a:p>
                    <a:p>
                      <a:pPr marL="0" marR="0" lvl="0" indent="0" algn="l" rtl="0">
                        <a:lnSpc>
                          <a:spcPct val="100000"/>
                        </a:lnSpc>
                        <a:spcBef>
                          <a:spcPts val="0"/>
                        </a:spcBef>
                        <a:spcAft>
                          <a:spcPts val="0"/>
                        </a:spcAft>
                        <a:buNone/>
                      </a:pPr>
                      <a:endParaRPr sz="1400" u="none" strike="noStrike" cap="none"/>
                    </a:p>
                    <a:p>
                      <a:pPr marL="0" marR="0" lvl="0" indent="0" algn="ctr" rtl="0">
                        <a:lnSpc>
                          <a:spcPct val="100000"/>
                        </a:lnSpc>
                        <a:spcBef>
                          <a:spcPts val="0"/>
                        </a:spcBef>
                        <a:spcAft>
                          <a:spcPts val="0"/>
                        </a:spcAft>
                        <a:buNone/>
                      </a:pPr>
                      <a:r>
                        <a:rPr lang="en-US" sz="1400" u="none" strike="noStrike" cap="none"/>
                        <a:t>LASSO</a:t>
                      </a:r>
                      <a:endParaRPr/>
                    </a:p>
                  </a:txBody>
                  <a:tcPr marL="91450" marR="91450" marT="45725" marB="45725">
                    <a:solidFill>
                      <a:srgbClr val="75757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 </a:t>
                      </a:r>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Ridge</a:t>
                      </a:r>
                      <a:endParaRPr/>
                    </a:p>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solidFill>
                      <a:schemeClr val="accent1"/>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Elastic Net</a:t>
                      </a:r>
                      <a:endParaRPr/>
                    </a:p>
                    <a:p>
                      <a:pPr marL="0" marR="0" lvl="0" indent="0" algn="l" rtl="0">
                        <a:lnSpc>
                          <a:spcPct val="100000"/>
                        </a:lnSpc>
                        <a:spcBef>
                          <a:spcPts val="0"/>
                        </a:spcBef>
                        <a:spcAft>
                          <a:spcPts val="0"/>
                        </a:spcAft>
                        <a:buNone/>
                      </a:pPr>
                      <a:endParaRPr sz="1400" u="none" strike="noStrike" cap="none"/>
                    </a:p>
                  </a:txBody>
                  <a:tcPr marL="91450" marR="91450" marT="45725" marB="45725">
                    <a:solidFill>
                      <a:schemeClr val="accent1"/>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KNearest </a:t>
                      </a:r>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Regressor</a:t>
                      </a:r>
                      <a:endParaRPr/>
                    </a:p>
                    <a:p>
                      <a:pPr marL="0" marR="0" lvl="0" indent="0" algn="l" rtl="0">
                        <a:lnSpc>
                          <a:spcPct val="100000"/>
                        </a:lnSpc>
                        <a:spcBef>
                          <a:spcPts val="0"/>
                        </a:spcBef>
                        <a:spcAft>
                          <a:spcPts val="0"/>
                        </a:spcAft>
                        <a:buNone/>
                      </a:pPr>
                      <a:endParaRPr sz="1400" u="none" strike="noStrike" cap="none"/>
                    </a:p>
                  </a:txBody>
                  <a:tcPr marL="91450" marR="91450" marT="45725" marB="45725">
                    <a:solidFill>
                      <a:schemeClr val="accent1"/>
                    </a:solidFill>
                  </a:tcPr>
                </a:tc>
                <a:extLst>
                  <a:ext uri="{0D108BD9-81ED-4DB2-BD59-A6C34878D82A}">
                    <a16:rowId xmlns:a16="http://schemas.microsoft.com/office/drawing/2014/main" val="10000"/>
                  </a:ext>
                </a:extLst>
              </a:tr>
              <a:tr h="875925">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R2</a:t>
                      </a:r>
                      <a:endParaRPr sz="1400" u="none" strike="noStrike" cap="none"/>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C00000"/>
                          </a:solidFill>
                        </a:rPr>
                        <a:t>0.51</a:t>
                      </a:r>
                      <a:r>
                        <a:rPr lang="en-US" sz="1400" u="none" strike="noStrike" cap="none">
                          <a:solidFill>
                            <a:schemeClr val="dk1"/>
                          </a:solidFill>
                        </a:rPr>
                        <a:t>57</a:t>
                      </a:r>
                      <a:r>
                        <a:rPr lang="en-US" sz="1400" u="none" strike="noStrike" cap="none"/>
                        <a:t>442205237524</a:t>
                      </a:r>
                      <a:endParaRPr sz="1400" u="none" strike="noStrike" cap="none"/>
                    </a:p>
                  </a:txBody>
                  <a:tcPr marL="91450" marR="91450" marT="45725" marB="45725">
                    <a:solidFill>
                      <a:srgbClr val="D1D8DE"/>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rgbClr val="C00000"/>
                          </a:solidFill>
                        </a:rPr>
                        <a:t>0.97</a:t>
                      </a:r>
                      <a:r>
                        <a:rPr lang="en-US" sz="1400" u="none" strike="noStrike" cap="none" dirty="0"/>
                        <a:t>0752296588402</a:t>
                      </a:r>
                      <a:endParaRPr sz="1400" u="none" strike="noStrike" cap="none" dirty="0"/>
                    </a:p>
                  </a:txBody>
                  <a:tcPr marL="91450" marR="91450" marT="45725" marB="45725">
                    <a:solidFill>
                      <a:srgbClr val="D1D8DE"/>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C00000"/>
                          </a:solidFill>
                          <a:latin typeface="Arial"/>
                          <a:ea typeface="Arial"/>
                          <a:cs typeface="Arial"/>
                          <a:sym typeface="Arial"/>
                        </a:rPr>
                        <a:t>0.81</a:t>
                      </a:r>
                      <a:r>
                        <a:rPr lang="en-US" sz="1400" b="0" i="0" u="none" strike="noStrike" cap="none" dirty="0">
                          <a:solidFill>
                            <a:schemeClr val="dk1"/>
                          </a:solidFill>
                          <a:latin typeface="Arial"/>
                          <a:ea typeface="Arial"/>
                          <a:cs typeface="Arial"/>
                          <a:sym typeface="Arial"/>
                        </a:rPr>
                        <a:t>25462074933149</a:t>
                      </a:r>
                      <a:endParaRPr sz="1400" b="0" i="0" u="none" strike="noStrike" cap="none" dirty="0">
                        <a:solidFill>
                          <a:schemeClr val="dk1"/>
                        </a:solidFill>
                        <a:latin typeface="Arial"/>
                        <a:ea typeface="Arial"/>
                        <a:cs typeface="Arial"/>
                        <a:sym typeface="Arial"/>
                      </a:endParaRPr>
                    </a:p>
                  </a:txBody>
                  <a:tcPr marL="91450" marR="91450" marT="45725" marB="45725">
                    <a:solidFill>
                      <a:srgbClr val="D1D8DE"/>
                    </a:solidFill>
                  </a:tcPr>
                </a:tc>
                <a:tc>
                  <a:txBody>
                    <a:bodyPr/>
                    <a:lstStyle/>
                    <a:p>
                      <a:pPr marL="0" lvl="0" indent="0" algn="l" rtl="0">
                        <a:spcBef>
                          <a:spcPts val="0"/>
                        </a:spcBef>
                        <a:spcAft>
                          <a:spcPts val="0"/>
                        </a:spcAft>
                        <a:buClr>
                          <a:schemeClr val="dk1"/>
                        </a:buClr>
                        <a:buSzPts val="1400"/>
                        <a:buFont typeface="Arial"/>
                        <a:buNone/>
                      </a:pPr>
                      <a:r>
                        <a:rPr lang="en-US" dirty="0">
                          <a:solidFill>
                            <a:schemeClr val="tx1"/>
                          </a:solidFill>
                        </a:rPr>
                        <a:t>0.95</a:t>
                      </a:r>
                      <a:r>
                        <a:rPr lang="en-US" dirty="0"/>
                        <a:t>06973144664322</a:t>
                      </a:r>
                      <a:endParaRPr sz="1400" u="none" strike="noStrike" cap="none" dirty="0"/>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0.5156564347075384</a:t>
                      </a:r>
                      <a:endParaRPr sz="1400" u="none" strike="noStrike" cap="none">
                        <a:solidFill>
                          <a:srgbClr val="C00000"/>
                        </a:solidFill>
                      </a:endParaRPr>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0.5157440961561774</a:t>
                      </a:r>
                      <a:endParaRPr sz="1400" u="none" strike="noStrike" cap="none"/>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0.4119656317519921</a:t>
                      </a:r>
                      <a:endParaRPr sz="1400" u="none" strike="noStrike" cap="none">
                        <a:solidFill>
                          <a:srgbClr val="C00000"/>
                        </a:solidFill>
                      </a:endParaRPr>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(0.4223022137281667)</a:t>
                      </a:r>
                      <a:endParaRPr sz="1400" u="none" strike="noStrike" cap="none">
                        <a:solidFill>
                          <a:srgbClr val="C00000"/>
                        </a:solidFill>
                      </a:endParaRPr>
                    </a:p>
                  </a:txBody>
                  <a:tcPr marL="91450" marR="91450" marT="45725" marB="45725">
                    <a:solidFill>
                      <a:schemeClr val="lt2"/>
                    </a:solidFill>
                  </a:tcPr>
                </a:tc>
                <a:extLst>
                  <a:ext uri="{0D108BD9-81ED-4DB2-BD59-A6C34878D82A}">
                    <a16:rowId xmlns:a16="http://schemas.microsoft.com/office/drawing/2014/main" val="10001"/>
                  </a:ext>
                </a:extLst>
              </a:tr>
              <a:tr h="799425">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MSE</a:t>
                      </a:r>
                      <a:endParaRPr sz="1400" u="none" strike="noStrike" cap="none"/>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26,949,053.60841197</a:t>
                      </a:r>
                      <a:endParaRPr sz="1400" u="none" strike="noStrike" cap="none"/>
                    </a:p>
                  </a:txBody>
                  <a:tcPr marL="91450" marR="91450" marT="45725" marB="45725">
                    <a:solidFill>
                      <a:srgbClr val="D1D8DE"/>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2,339,588.661835726</a:t>
                      </a:r>
                      <a:endParaRPr sz="1400" u="none" strike="noStrike" cap="none"/>
                    </a:p>
                  </a:txBody>
                  <a:tcPr marL="91450" marR="91450" marT="45725" marB="45725">
                    <a:solidFill>
                      <a:srgbClr val="D1D8DE"/>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11,908,696.52886898</a:t>
                      </a:r>
                      <a:endParaRPr sz="1400" u="none" strike="noStrike" cap="none"/>
                    </a:p>
                  </a:txBody>
                  <a:tcPr marL="91450" marR="91450" marT="45725" marB="45725">
                    <a:solidFill>
                      <a:srgbClr val="D1D8DE"/>
                    </a:solidFill>
                  </a:tcPr>
                </a:tc>
                <a:tc>
                  <a:txBody>
                    <a:bodyPr/>
                    <a:lstStyle/>
                    <a:p>
                      <a:pPr marL="0" marR="0" lvl="0" indent="0" algn="l" rtl="0">
                        <a:lnSpc>
                          <a:spcPct val="100000"/>
                        </a:lnSpc>
                        <a:spcBef>
                          <a:spcPts val="0"/>
                        </a:spcBef>
                        <a:spcAft>
                          <a:spcPts val="0"/>
                        </a:spcAft>
                        <a:buNone/>
                      </a:pPr>
                      <a:r>
                        <a:rPr lang="en-US"/>
                        <a:t>4,068,416.2551812823</a:t>
                      </a:r>
                      <a:endParaRPr sz="1400" u="none" strike="noStrike" cap="none"/>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26,949,074.91805416</a:t>
                      </a:r>
                      <a:endParaRPr sz="1400" u="none" strike="noStrike" cap="none"/>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26,949,053.67391817</a:t>
                      </a:r>
                      <a:endParaRPr sz="1400" u="none" strike="noStrike" cap="none"/>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27,890,982.86690348</a:t>
                      </a:r>
                      <a:endParaRPr sz="1400" u="none" strike="noStrike" cap="none"/>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58,628,723.17750626</a:t>
                      </a:r>
                      <a:endParaRPr sz="1400" u="none" strike="noStrike" cap="none"/>
                    </a:p>
                  </a:txBody>
                  <a:tcPr marL="91450" marR="91450" marT="45725" marB="45725">
                    <a:solidFill>
                      <a:schemeClr val="lt2"/>
                    </a:solidFill>
                  </a:tcPr>
                </a:tc>
                <a:extLst>
                  <a:ext uri="{0D108BD9-81ED-4DB2-BD59-A6C34878D82A}">
                    <a16:rowId xmlns:a16="http://schemas.microsoft.com/office/drawing/2014/main" val="10002"/>
                  </a:ext>
                </a:extLst>
              </a:tr>
              <a:tr h="8080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t>CV</a:t>
                      </a:r>
                    </a:p>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t>(R2)</a:t>
                      </a:r>
                      <a:endParaRPr sz="1400" b="1" u="none" strike="noStrike" cap="none" dirty="0"/>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rgbClr val="C00000"/>
                          </a:solidFill>
                        </a:rPr>
                        <a:t>0.66</a:t>
                      </a:r>
                      <a:r>
                        <a:rPr lang="en-US" sz="1400" u="none" strike="noStrike" cap="none" dirty="0"/>
                        <a:t>447 +/- 0.00204</a:t>
                      </a:r>
                      <a:endParaRPr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solidFill>
                      <a:srgbClr val="D1D8DE"/>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rgbClr val="C00000"/>
                          </a:solidFill>
                        </a:rPr>
                        <a:t>0.97</a:t>
                      </a:r>
                      <a:r>
                        <a:rPr lang="en-US" sz="1400" u="none" strike="noStrike" cap="none" dirty="0"/>
                        <a:t>128 +/- 0.00049</a:t>
                      </a:r>
                      <a:endParaRPr sz="1400" u="none" strike="noStrike" cap="none" dirty="0"/>
                    </a:p>
                  </a:txBody>
                  <a:tcPr marL="91450" marR="91450" marT="45725" marB="45725">
                    <a:solidFill>
                      <a:srgbClr val="D1D8DE"/>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C00000"/>
                          </a:solidFill>
                        </a:rPr>
                        <a:t>0.85</a:t>
                      </a:r>
                      <a:r>
                        <a:rPr lang="en-US" sz="1400" u="none" strike="noStrike" cap="none"/>
                        <a:t>478 +/- 0.00128</a:t>
                      </a:r>
                      <a:endParaRPr sz="1400" u="none" strike="noStrike" cap="none"/>
                    </a:p>
                  </a:txBody>
                  <a:tcPr marL="91450" marR="91450" marT="45725" marB="45725">
                    <a:solidFill>
                      <a:srgbClr val="D1D8DE"/>
                    </a:solidFill>
                  </a:tcPr>
                </a:tc>
                <a:tc>
                  <a:txBody>
                    <a:bodyPr/>
                    <a:lstStyle/>
                    <a:p>
                      <a:pPr marL="0" marR="0" lvl="0" indent="0" algn="l" rtl="0">
                        <a:lnSpc>
                          <a:spcPct val="100000"/>
                        </a:lnSpc>
                        <a:spcBef>
                          <a:spcPts val="0"/>
                        </a:spcBef>
                        <a:spcAft>
                          <a:spcPts val="0"/>
                        </a:spcAft>
                        <a:buNone/>
                      </a:pPr>
                      <a:r>
                        <a:rPr lang="en-US"/>
                        <a:t>n/a</a:t>
                      </a:r>
                      <a:endParaRPr sz="1400" u="none" strike="noStrike" cap="none"/>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n/a</a:t>
                      </a:r>
                      <a:endParaRPr sz="1400" u="none" strike="noStrike" cap="none"/>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n/a</a:t>
                      </a:r>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n/a</a:t>
                      </a:r>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n/a</a:t>
                      </a:r>
                      <a:endParaRPr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solidFill>
                      <a:schemeClr val="l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7"/>
          <p:cNvSpPr txBox="1">
            <a:spLocks noGrp="1"/>
          </p:cNvSpPr>
          <p:nvPr>
            <p:ph type="title"/>
          </p:nvPr>
        </p:nvSpPr>
        <p:spPr>
          <a:xfrm>
            <a:off x="232600" y="73075"/>
            <a:ext cx="11722500" cy="1604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3200"/>
              <a:buFont typeface="Century Gothic"/>
              <a:buNone/>
            </a:pPr>
            <a:r>
              <a:rPr lang="en-US" sz="2800" dirty="0"/>
              <a:t>LINEAR REGRESSION (LR)</a:t>
            </a:r>
            <a:endParaRPr sz="2800" dirty="0"/>
          </a:p>
          <a:p>
            <a:pPr marL="0" lvl="0" indent="0" algn="l" rtl="0">
              <a:lnSpc>
                <a:spcPct val="100000"/>
              </a:lnSpc>
              <a:spcBef>
                <a:spcPts val="0"/>
              </a:spcBef>
              <a:spcAft>
                <a:spcPts val="0"/>
              </a:spcAft>
              <a:buClr>
                <a:schemeClr val="lt1"/>
              </a:buClr>
              <a:buSzPts val="3200"/>
              <a:buFont typeface="Century Gothic"/>
              <a:buNone/>
            </a:pPr>
            <a:endParaRPr sz="1800" dirty="0"/>
          </a:p>
          <a:p>
            <a:pPr marL="0" lvl="0" indent="0" algn="l" rtl="0">
              <a:lnSpc>
                <a:spcPct val="100000"/>
              </a:lnSpc>
              <a:spcBef>
                <a:spcPts val="0"/>
              </a:spcBef>
              <a:spcAft>
                <a:spcPts val="0"/>
              </a:spcAft>
              <a:buClr>
                <a:schemeClr val="lt1"/>
              </a:buClr>
              <a:buSzPts val="3200"/>
              <a:buFont typeface="Century Gothic"/>
              <a:buNone/>
            </a:pPr>
            <a:r>
              <a:rPr lang="en-US" sz="1800" b="1" dirty="0"/>
              <a:t>25 Features </a:t>
            </a:r>
            <a:r>
              <a:rPr lang="en-US" sz="1800" dirty="0"/>
              <a:t>and </a:t>
            </a:r>
            <a:r>
              <a:rPr lang="en-US" sz="1800" b="1" dirty="0"/>
              <a:t>1.3M instances</a:t>
            </a:r>
            <a:endParaRPr sz="1800" b="1" dirty="0"/>
          </a:p>
          <a:p>
            <a:pPr marL="0" lvl="0" indent="0" algn="l" rtl="0">
              <a:lnSpc>
                <a:spcPct val="100000"/>
              </a:lnSpc>
              <a:spcBef>
                <a:spcPts val="0"/>
              </a:spcBef>
              <a:spcAft>
                <a:spcPts val="0"/>
              </a:spcAft>
              <a:buClr>
                <a:schemeClr val="lt1"/>
              </a:buClr>
              <a:buSzPts val="3200"/>
              <a:buFont typeface="Century Gothic"/>
              <a:buNone/>
            </a:pPr>
            <a:r>
              <a:rPr lang="en-US" sz="1800" b="1" dirty="0"/>
              <a:t>R2 Score:</a:t>
            </a:r>
            <a:r>
              <a:rPr lang="en-US" sz="1800" dirty="0"/>
              <a:t> 0.52</a:t>
            </a:r>
            <a:endParaRPr sz="1800" dirty="0"/>
          </a:p>
          <a:p>
            <a:pPr marL="0" lvl="0" indent="0" algn="l" rtl="0">
              <a:lnSpc>
                <a:spcPct val="100000"/>
              </a:lnSpc>
              <a:spcBef>
                <a:spcPts val="0"/>
              </a:spcBef>
              <a:spcAft>
                <a:spcPts val="0"/>
              </a:spcAft>
              <a:buClr>
                <a:schemeClr val="lt1"/>
              </a:buClr>
              <a:buSzPts val="3200"/>
              <a:buFont typeface="Century Gothic"/>
              <a:buNone/>
            </a:pPr>
            <a:r>
              <a:rPr lang="en-US" sz="1800" b="1" dirty="0"/>
              <a:t>CV (R2) Score:</a:t>
            </a:r>
            <a:r>
              <a:rPr lang="en-US" sz="1800" dirty="0"/>
              <a:t> 0.66 - 0.68</a:t>
            </a:r>
            <a:endParaRPr sz="1800" dirty="0"/>
          </a:p>
          <a:p>
            <a:pPr marL="0" lvl="0" indent="0" algn="l" rtl="0">
              <a:lnSpc>
                <a:spcPct val="100000"/>
              </a:lnSpc>
              <a:spcBef>
                <a:spcPts val="0"/>
              </a:spcBef>
              <a:spcAft>
                <a:spcPts val="0"/>
              </a:spcAft>
              <a:buClr>
                <a:schemeClr val="lt1"/>
              </a:buClr>
              <a:buSzPts val="3200"/>
              <a:buFont typeface="Century Gothic"/>
              <a:buNone/>
            </a:pPr>
            <a:r>
              <a:rPr lang="en-US" sz="1800" b="1" dirty="0"/>
              <a:t>MSE:</a:t>
            </a:r>
            <a:r>
              <a:rPr lang="en-US" sz="1800" dirty="0"/>
              <a:t> </a:t>
            </a:r>
            <a:r>
              <a:rPr lang="en-US" sz="1800" dirty="0">
                <a:solidFill>
                  <a:srgbClr val="FFFFFF"/>
                </a:solidFill>
                <a:latin typeface="Courier New"/>
                <a:ea typeface="Courier New"/>
                <a:cs typeface="Courier New"/>
                <a:sym typeface="Courier New"/>
              </a:rPr>
              <a:t>2,6949,053.60841656</a:t>
            </a:r>
            <a:r>
              <a:rPr lang="en-US" sz="1800" dirty="0"/>
              <a:t> </a:t>
            </a:r>
            <a:endParaRPr sz="1800" dirty="0"/>
          </a:p>
        </p:txBody>
      </p:sp>
      <p:pic>
        <p:nvPicPr>
          <p:cNvPr id="379" name="Google Shape;379;p37"/>
          <p:cNvPicPr preferRelativeResize="0"/>
          <p:nvPr/>
        </p:nvPicPr>
        <p:blipFill rotWithShape="1">
          <a:blip r:embed="rId3">
            <a:alphaModFix/>
          </a:blip>
          <a:srcRect/>
          <a:stretch/>
        </p:blipFill>
        <p:spPr>
          <a:xfrm>
            <a:off x="5675675" y="1889300"/>
            <a:ext cx="6279501" cy="4641300"/>
          </a:xfrm>
          <a:prstGeom prst="rect">
            <a:avLst/>
          </a:prstGeom>
          <a:noFill/>
          <a:ln>
            <a:noFill/>
          </a:ln>
        </p:spPr>
      </p:pic>
      <p:pic>
        <p:nvPicPr>
          <p:cNvPr id="380" name="Google Shape;380;p37"/>
          <p:cNvPicPr preferRelativeResize="0"/>
          <p:nvPr/>
        </p:nvPicPr>
        <p:blipFill rotWithShape="1">
          <a:blip r:embed="rId4">
            <a:alphaModFix/>
          </a:blip>
          <a:srcRect/>
          <a:stretch/>
        </p:blipFill>
        <p:spPr>
          <a:xfrm>
            <a:off x="148998" y="1889301"/>
            <a:ext cx="5381712" cy="4641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pic>
        <p:nvPicPr>
          <p:cNvPr id="135" name="Google Shape;135;p20"/>
          <p:cNvPicPr preferRelativeResize="0"/>
          <p:nvPr/>
        </p:nvPicPr>
        <p:blipFill rotWithShape="1">
          <a:blip r:embed="rId4">
            <a:alphaModFix amt="15000"/>
          </a:blip>
          <a:srcRect l="22243" r="19979"/>
          <a:stretch/>
        </p:blipFill>
        <p:spPr>
          <a:xfrm>
            <a:off x="20" y="10"/>
            <a:ext cx="12191980" cy="6857990"/>
          </a:xfrm>
          <a:prstGeom prst="rect">
            <a:avLst/>
          </a:prstGeom>
          <a:noFill/>
          <a:ln>
            <a:noFill/>
          </a:ln>
        </p:spPr>
      </p:pic>
      <p:sp>
        <p:nvSpPr>
          <p:cNvPr id="136" name="Google Shape;136;p20"/>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4800"/>
              <a:buFont typeface="Century Gothic"/>
              <a:buNone/>
            </a:pPr>
            <a:r>
              <a:rPr lang="en-US" dirty="0"/>
              <a:t>ROADMAP</a:t>
            </a:r>
            <a:endParaRPr dirty="0"/>
          </a:p>
        </p:txBody>
      </p:sp>
      <p:sp>
        <p:nvSpPr>
          <p:cNvPr id="137" name="Google Shape;137;p20"/>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Autofit/>
          </a:bodyPr>
          <a:lstStyle/>
          <a:p>
            <a:pPr marL="285750" lvl="0" indent="-285750" algn="l" rtl="0">
              <a:lnSpc>
                <a:spcPct val="70000"/>
              </a:lnSpc>
              <a:spcBef>
                <a:spcPts val="0"/>
              </a:spcBef>
              <a:spcAft>
                <a:spcPts val="0"/>
              </a:spcAft>
              <a:buSzPts val="2240"/>
              <a:buChar char="•"/>
            </a:pPr>
            <a:r>
              <a:rPr lang="en-US" dirty="0"/>
              <a:t>Motivation and target</a:t>
            </a:r>
            <a:endParaRPr dirty="0"/>
          </a:p>
          <a:p>
            <a:pPr marL="285750" lvl="0" indent="-285750" algn="l" rtl="0">
              <a:lnSpc>
                <a:spcPct val="70000"/>
              </a:lnSpc>
              <a:spcBef>
                <a:spcPts val="1048"/>
              </a:spcBef>
              <a:spcAft>
                <a:spcPts val="0"/>
              </a:spcAft>
              <a:buSzPts val="2240"/>
              <a:buChar char="•"/>
            </a:pPr>
            <a:r>
              <a:rPr lang="en-US" dirty="0"/>
              <a:t>Data source overview</a:t>
            </a:r>
            <a:endParaRPr dirty="0"/>
          </a:p>
          <a:p>
            <a:pPr marL="285750" lvl="0" indent="-285750" algn="l" rtl="0">
              <a:lnSpc>
                <a:spcPct val="70000"/>
              </a:lnSpc>
              <a:spcBef>
                <a:spcPts val="1048"/>
              </a:spcBef>
              <a:spcAft>
                <a:spcPts val="0"/>
              </a:spcAft>
              <a:buSzPts val="2240"/>
              <a:buChar char="•"/>
            </a:pPr>
            <a:r>
              <a:rPr lang="en-US" dirty="0"/>
              <a:t>Data cleaning and wrangling </a:t>
            </a:r>
            <a:endParaRPr dirty="0"/>
          </a:p>
          <a:p>
            <a:pPr marL="285750" lvl="0" indent="-285750" algn="l" rtl="0">
              <a:lnSpc>
                <a:spcPct val="70000"/>
              </a:lnSpc>
              <a:spcBef>
                <a:spcPts val="1048"/>
              </a:spcBef>
              <a:spcAft>
                <a:spcPts val="0"/>
              </a:spcAft>
              <a:buSzPts val="2240"/>
              <a:buChar char="•"/>
            </a:pPr>
            <a:r>
              <a:rPr lang="en-US" dirty="0"/>
              <a:t>Exploration data analysis </a:t>
            </a:r>
            <a:endParaRPr dirty="0"/>
          </a:p>
          <a:p>
            <a:pPr marL="285750" lvl="0" indent="-285750" algn="l" rtl="0">
              <a:lnSpc>
                <a:spcPct val="70000"/>
              </a:lnSpc>
              <a:spcBef>
                <a:spcPts val="1048"/>
              </a:spcBef>
              <a:spcAft>
                <a:spcPts val="0"/>
              </a:spcAft>
              <a:buSzPts val="2240"/>
              <a:buChar char="•"/>
            </a:pPr>
            <a:r>
              <a:rPr lang="en-US" dirty="0"/>
              <a:t>Feature engineering </a:t>
            </a:r>
            <a:endParaRPr dirty="0"/>
          </a:p>
          <a:p>
            <a:pPr marL="285750" lvl="0" indent="-285750" algn="l" rtl="0">
              <a:lnSpc>
                <a:spcPct val="70000"/>
              </a:lnSpc>
              <a:spcBef>
                <a:spcPts val="1048"/>
              </a:spcBef>
              <a:spcAft>
                <a:spcPts val="0"/>
              </a:spcAft>
              <a:buSzPts val="2240"/>
              <a:buChar char="•"/>
            </a:pPr>
            <a:r>
              <a:rPr lang="en-US" dirty="0"/>
              <a:t>Modeling </a:t>
            </a:r>
            <a:endParaRPr dirty="0"/>
          </a:p>
          <a:p>
            <a:pPr marL="285750" lvl="0" indent="-285750" algn="l" rtl="0">
              <a:lnSpc>
                <a:spcPct val="70000"/>
              </a:lnSpc>
              <a:spcBef>
                <a:spcPts val="1048"/>
              </a:spcBef>
              <a:spcAft>
                <a:spcPts val="0"/>
              </a:spcAft>
              <a:buSzPts val="2240"/>
              <a:buChar char="•"/>
            </a:pPr>
            <a:r>
              <a:rPr lang="en-US" dirty="0"/>
              <a:t>Data product</a:t>
            </a:r>
            <a:endParaRPr dirty="0"/>
          </a:p>
          <a:p>
            <a:pPr marL="285750" lvl="0" indent="-285750" algn="l" rtl="0">
              <a:lnSpc>
                <a:spcPct val="70000"/>
              </a:lnSpc>
              <a:spcBef>
                <a:spcPts val="1048"/>
              </a:spcBef>
              <a:spcAft>
                <a:spcPts val="0"/>
              </a:spcAft>
              <a:buSzPts val="2240"/>
              <a:buChar char="•"/>
            </a:pPr>
            <a:r>
              <a:rPr lang="en-US" dirty="0"/>
              <a:t>Conclusion</a:t>
            </a:r>
            <a:endParaRPr dirty="0"/>
          </a:p>
          <a:p>
            <a:pPr marL="0" lvl="0" indent="0" algn="l" rtl="0">
              <a:lnSpc>
                <a:spcPct val="70000"/>
              </a:lnSpc>
              <a:spcBef>
                <a:spcPts val="838"/>
              </a:spcBef>
              <a:spcAft>
                <a:spcPts val="0"/>
              </a:spcAft>
              <a:buSzPts val="1190"/>
              <a:buNone/>
            </a:pPr>
            <a:endParaRPr sz="1190" dirty="0"/>
          </a:p>
          <a:p>
            <a:pPr marL="285750" lvl="0" indent="-210184" algn="l" rtl="0">
              <a:lnSpc>
                <a:spcPct val="70000"/>
              </a:lnSpc>
              <a:spcBef>
                <a:spcPts val="838"/>
              </a:spcBef>
              <a:spcAft>
                <a:spcPts val="0"/>
              </a:spcAft>
              <a:buSzPts val="1190"/>
              <a:buNone/>
            </a:pPr>
            <a:endParaRPr sz="119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38"/>
          <p:cNvPicPr preferRelativeResize="0"/>
          <p:nvPr/>
        </p:nvPicPr>
        <p:blipFill rotWithShape="1">
          <a:blip r:embed="rId3">
            <a:alphaModFix/>
          </a:blip>
          <a:srcRect/>
          <a:stretch/>
        </p:blipFill>
        <p:spPr>
          <a:xfrm>
            <a:off x="5707100" y="2100275"/>
            <a:ext cx="6262950" cy="4519725"/>
          </a:xfrm>
          <a:prstGeom prst="rect">
            <a:avLst/>
          </a:prstGeom>
          <a:noFill/>
          <a:ln>
            <a:noFill/>
          </a:ln>
        </p:spPr>
      </p:pic>
      <p:pic>
        <p:nvPicPr>
          <p:cNvPr id="386" name="Google Shape;386;p38"/>
          <p:cNvPicPr preferRelativeResize="0"/>
          <p:nvPr/>
        </p:nvPicPr>
        <p:blipFill rotWithShape="1">
          <a:blip r:embed="rId4">
            <a:alphaModFix/>
          </a:blip>
          <a:srcRect/>
          <a:stretch/>
        </p:blipFill>
        <p:spPr>
          <a:xfrm>
            <a:off x="130630" y="2100274"/>
            <a:ext cx="5409696" cy="4519725"/>
          </a:xfrm>
          <a:prstGeom prst="rect">
            <a:avLst/>
          </a:prstGeom>
          <a:noFill/>
          <a:ln>
            <a:noFill/>
          </a:ln>
        </p:spPr>
      </p:pic>
      <p:sp>
        <p:nvSpPr>
          <p:cNvPr id="387" name="Google Shape;387;p38"/>
          <p:cNvSpPr txBox="1">
            <a:spLocks noGrp="1"/>
          </p:cNvSpPr>
          <p:nvPr>
            <p:ph type="title"/>
          </p:nvPr>
        </p:nvSpPr>
        <p:spPr>
          <a:xfrm>
            <a:off x="232600" y="73075"/>
            <a:ext cx="11722500" cy="1604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3200"/>
              <a:buFont typeface="Century Gothic"/>
              <a:buNone/>
            </a:pPr>
            <a:r>
              <a:rPr lang="en-US" sz="2800" dirty="0"/>
              <a:t>RANDOM FOREST REGRESSION (RFR)</a:t>
            </a:r>
            <a:endParaRPr sz="2800" dirty="0"/>
          </a:p>
          <a:p>
            <a:pPr marL="0" lvl="0" indent="0" algn="l" rtl="0">
              <a:lnSpc>
                <a:spcPct val="100000"/>
              </a:lnSpc>
              <a:spcBef>
                <a:spcPts val="0"/>
              </a:spcBef>
              <a:spcAft>
                <a:spcPts val="0"/>
              </a:spcAft>
              <a:buClr>
                <a:schemeClr val="lt1"/>
              </a:buClr>
              <a:buSzPts val="3200"/>
              <a:buFont typeface="Century Gothic"/>
              <a:buNone/>
            </a:pPr>
            <a:endParaRPr sz="1800" dirty="0"/>
          </a:p>
          <a:p>
            <a:pPr marL="0" lvl="0" indent="0" algn="l" rtl="0">
              <a:lnSpc>
                <a:spcPct val="100000"/>
              </a:lnSpc>
              <a:spcBef>
                <a:spcPts val="0"/>
              </a:spcBef>
              <a:spcAft>
                <a:spcPts val="0"/>
              </a:spcAft>
              <a:buClr>
                <a:schemeClr val="lt1"/>
              </a:buClr>
              <a:buSzPts val="3200"/>
              <a:buFont typeface="Century Gothic"/>
              <a:buNone/>
            </a:pPr>
            <a:r>
              <a:rPr lang="en-US" sz="1800" b="1" dirty="0"/>
              <a:t>25 Features</a:t>
            </a:r>
            <a:r>
              <a:rPr lang="en-US" sz="1800" dirty="0"/>
              <a:t> and </a:t>
            </a:r>
            <a:r>
              <a:rPr lang="en-US" sz="1800" b="1" dirty="0"/>
              <a:t>1.3M instances</a:t>
            </a:r>
            <a:endParaRPr sz="1800" b="1" dirty="0"/>
          </a:p>
          <a:p>
            <a:pPr marL="0" lvl="0" indent="0" algn="l" rtl="0">
              <a:lnSpc>
                <a:spcPct val="100000"/>
              </a:lnSpc>
              <a:spcBef>
                <a:spcPts val="0"/>
              </a:spcBef>
              <a:spcAft>
                <a:spcPts val="0"/>
              </a:spcAft>
              <a:buClr>
                <a:schemeClr val="lt1"/>
              </a:buClr>
              <a:buSzPts val="3200"/>
              <a:buFont typeface="Century Gothic"/>
              <a:buNone/>
            </a:pPr>
            <a:r>
              <a:rPr lang="en-US" sz="1800" b="1" dirty="0"/>
              <a:t>R2 Score:</a:t>
            </a:r>
            <a:r>
              <a:rPr lang="en-US" sz="1800" dirty="0"/>
              <a:t> 0.97</a:t>
            </a:r>
            <a:endParaRPr sz="1800" dirty="0"/>
          </a:p>
          <a:p>
            <a:pPr marL="0" lvl="0" indent="0" algn="l" rtl="0">
              <a:lnSpc>
                <a:spcPct val="100000"/>
              </a:lnSpc>
              <a:spcBef>
                <a:spcPts val="0"/>
              </a:spcBef>
              <a:spcAft>
                <a:spcPts val="0"/>
              </a:spcAft>
              <a:buClr>
                <a:schemeClr val="lt1"/>
              </a:buClr>
              <a:buSzPts val="3200"/>
              <a:buFont typeface="Century Gothic"/>
              <a:buNone/>
            </a:pPr>
            <a:r>
              <a:rPr lang="en-US" sz="1800" b="1" dirty="0"/>
              <a:t>CV (R2) Score: </a:t>
            </a:r>
            <a:r>
              <a:rPr lang="en-US" sz="1800" dirty="0"/>
              <a:t>0.95 - 0.98 </a:t>
            </a:r>
            <a:endParaRPr sz="1800" dirty="0"/>
          </a:p>
          <a:p>
            <a:pPr marL="0" lvl="0" indent="0" algn="l" rtl="0">
              <a:lnSpc>
                <a:spcPct val="100000"/>
              </a:lnSpc>
              <a:spcBef>
                <a:spcPts val="0"/>
              </a:spcBef>
              <a:spcAft>
                <a:spcPts val="0"/>
              </a:spcAft>
              <a:buClr>
                <a:schemeClr val="lt1"/>
              </a:buClr>
              <a:buSzPts val="3200"/>
              <a:buFont typeface="Century Gothic"/>
              <a:buNone/>
            </a:pPr>
            <a:r>
              <a:rPr lang="en-US" sz="1800" b="1" dirty="0"/>
              <a:t>MSE:</a:t>
            </a:r>
            <a:r>
              <a:rPr lang="en-US" sz="1800" dirty="0"/>
              <a:t> </a:t>
            </a:r>
            <a:r>
              <a:rPr lang="en-US" sz="1800" dirty="0">
                <a:latin typeface="Courier New"/>
                <a:ea typeface="Courier New"/>
                <a:cs typeface="Courier New"/>
                <a:sym typeface="Courier New"/>
              </a:rPr>
              <a:t>2,317,097.5246817297</a:t>
            </a:r>
            <a:endParaRPr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39"/>
          <p:cNvPicPr preferRelativeResize="0"/>
          <p:nvPr/>
        </p:nvPicPr>
        <p:blipFill rotWithShape="1">
          <a:blip r:embed="rId3">
            <a:alphaModFix/>
          </a:blip>
          <a:srcRect/>
          <a:stretch/>
        </p:blipFill>
        <p:spPr>
          <a:xfrm>
            <a:off x="5483975" y="2100275"/>
            <a:ext cx="6473100" cy="4475100"/>
          </a:xfrm>
          <a:prstGeom prst="rect">
            <a:avLst/>
          </a:prstGeom>
          <a:noFill/>
          <a:ln>
            <a:noFill/>
          </a:ln>
        </p:spPr>
      </p:pic>
      <p:pic>
        <p:nvPicPr>
          <p:cNvPr id="393" name="Google Shape;393;p39"/>
          <p:cNvPicPr preferRelativeResize="0"/>
          <p:nvPr/>
        </p:nvPicPr>
        <p:blipFill rotWithShape="1">
          <a:blip r:embed="rId4">
            <a:alphaModFix/>
          </a:blip>
          <a:srcRect/>
          <a:stretch/>
        </p:blipFill>
        <p:spPr>
          <a:xfrm>
            <a:off x="157704" y="2100275"/>
            <a:ext cx="5193555" cy="4458349"/>
          </a:xfrm>
          <a:prstGeom prst="rect">
            <a:avLst/>
          </a:prstGeom>
          <a:noFill/>
          <a:ln>
            <a:noFill/>
          </a:ln>
        </p:spPr>
      </p:pic>
      <p:sp>
        <p:nvSpPr>
          <p:cNvPr id="394" name="Google Shape;394;p39"/>
          <p:cNvSpPr txBox="1">
            <a:spLocks noGrp="1"/>
          </p:cNvSpPr>
          <p:nvPr>
            <p:ph type="title"/>
          </p:nvPr>
        </p:nvSpPr>
        <p:spPr>
          <a:xfrm>
            <a:off x="232600" y="73075"/>
            <a:ext cx="11722500" cy="1604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3200"/>
              <a:buFont typeface="Century Gothic"/>
              <a:buNone/>
            </a:pPr>
            <a:r>
              <a:rPr lang="en-US" sz="2800" dirty="0"/>
              <a:t>GRADIENT BOOSTING REGRESSOR (GBR)</a:t>
            </a:r>
            <a:endParaRPr sz="2800" dirty="0"/>
          </a:p>
          <a:p>
            <a:pPr marL="0" lvl="0" indent="0" algn="l" rtl="0">
              <a:lnSpc>
                <a:spcPct val="100000"/>
              </a:lnSpc>
              <a:spcBef>
                <a:spcPts val="0"/>
              </a:spcBef>
              <a:spcAft>
                <a:spcPts val="0"/>
              </a:spcAft>
              <a:buClr>
                <a:schemeClr val="lt1"/>
              </a:buClr>
              <a:buSzPts val="3200"/>
              <a:buFont typeface="Century Gothic"/>
              <a:buNone/>
            </a:pPr>
            <a:endParaRPr sz="1800" dirty="0"/>
          </a:p>
          <a:p>
            <a:pPr marL="0" lvl="0" indent="0" algn="l" rtl="0">
              <a:lnSpc>
                <a:spcPct val="100000"/>
              </a:lnSpc>
              <a:spcBef>
                <a:spcPts val="0"/>
              </a:spcBef>
              <a:spcAft>
                <a:spcPts val="0"/>
              </a:spcAft>
              <a:buClr>
                <a:schemeClr val="lt1"/>
              </a:buClr>
              <a:buSzPts val="3200"/>
              <a:buFont typeface="Century Gothic"/>
              <a:buNone/>
            </a:pPr>
            <a:r>
              <a:rPr lang="en-US" sz="1800" b="1" dirty="0"/>
              <a:t>25 Features</a:t>
            </a:r>
            <a:r>
              <a:rPr lang="en-US" sz="1800" dirty="0"/>
              <a:t> and </a:t>
            </a:r>
            <a:r>
              <a:rPr lang="en-US" sz="1800" b="1" dirty="0"/>
              <a:t>1.3M instances</a:t>
            </a:r>
            <a:endParaRPr sz="1800" b="1" dirty="0"/>
          </a:p>
          <a:p>
            <a:pPr marL="0" lvl="0" indent="0" algn="l" rtl="0">
              <a:lnSpc>
                <a:spcPct val="100000"/>
              </a:lnSpc>
              <a:spcBef>
                <a:spcPts val="0"/>
              </a:spcBef>
              <a:spcAft>
                <a:spcPts val="0"/>
              </a:spcAft>
              <a:buClr>
                <a:schemeClr val="lt1"/>
              </a:buClr>
              <a:buSzPts val="3200"/>
              <a:buFont typeface="Century Gothic"/>
              <a:buNone/>
            </a:pPr>
            <a:r>
              <a:rPr lang="en-US" sz="1800" b="1" dirty="0"/>
              <a:t>R2 Score:</a:t>
            </a:r>
            <a:r>
              <a:rPr lang="en-US" sz="1800" dirty="0"/>
              <a:t> 0.81</a:t>
            </a:r>
            <a:endParaRPr sz="1800" dirty="0"/>
          </a:p>
          <a:p>
            <a:pPr lvl="0">
              <a:buSzPts val="3200"/>
            </a:pPr>
            <a:r>
              <a:rPr lang="en-US" sz="1800" b="1" dirty="0"/>
              <a:t>CV (R2) Score:</a:t>
            </a:r>
            <a:r>
              <a:rPr lang="en-US" sz="1800" dirty="0"/>
              <a:t> 0.84 - 0.86 </a:t>
            </a:r>
            <a:endParaRPr sz="1800" dirty="0"/>
          </a:p>
          <a:p>
            <a:pPr marL="0" lvl="0" indent="0" algn="l" rtl="0">
              <a:lnSpc>
                <a:spcPct val="100000"/>
              </a:lnSpc>
              <a:spcBef>
                <a:spcPts val="0"/>
              </a:spcBef>
              <a:spcAft>
                <a:spcPts val="0"/>
              </a:spcAft>
              <a:buClr>
                <a:schemeClr val="lt1"/>
              </a:buClr>
              <a:buSzPts val="3200"/>
              <a:buFont typeface="Century Gothic"/>
              <a:buNone/>
            </a:pPr>
            <a:r>
              <a:rPr lang="en-US" sz="1800" b="1" dirty="0"/>
              <a:t>MSE:</a:t>
            </a:r>
            <a:r>
              <a:rPr lang="en-US" sz="1800" dirty="0"/>
              <a:t> </a:t>
            </a:r>
            <a:r>
              <a:rPr lang="en-US" sz="1800" dirty="0">
                <a:latin typeface="Courier New"/>
                <a:ea typeface="Courier New"/>
                <a:cs typeface="Courier New"/>
                <a:sym typeface="Courier New"/>
              </a:rPr>
              <a:t>11,908,696.528868822</a:t>
            </a:r>
            <a:endParaRPr sz="1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0"/>
          <p:cNvSpPr txBox="1">
            <a:spLocks noGrp="1"/>
          </p:cNvSpPr>
          <p:nvPr>
            <p:ph type="title"/>
          </p:nvPr>
        </p:nvSpPr>
        <p:spPr>
          <a:xfrm>
            <a:off x="479629" y="1180904"/>
            <a:ext cx="6041191" cy="5318877"/>
          </a:xfrm>
          <a:prstGeom prst="rect">
            <a:avLst/>
          </a:prstGeom>
          <a:noFill/>
          <a:ln>
            <a:noFill/>
          </a:ln>
        </p:spPr>
        <p:txBody>
          <a:bodyPr spcFirstLastPara="1" wrap="square" lIns="91425" tIns="45700" rIns="91425" bIns="45700" anchor="ctr" anchorCtr="0">
            <a:noAutofit/>
          </a:bodyPr>
          <a:lstStyle/>
          <a:p>
            <a:pPr marL="457200" lvl="0" indent="-342900" algn="l" rtl="0">
              <a:lnSpc>
                <a:spcPct val="100000"/>
              </a:lnSpc>
              <a:spcBef>
                <a:spcPts val="0"/>
              </a:spcBef>
              <a:spcAft>
                <a:spcPts val="0"/>
              </a:spcAft>
              <a:buSzPts val="1800"/>
              <a:buChar char="●"/>
            </a:pPr>
            <a:r>
              <a:rPr lang="en-US" sz="1800" dirty="0"/>
              <a:t>Random Forest Regressor (RFR) has highest R2    score and less MSE compared to Linear Regression (LR).</a:t>
            </a:r>
            <a:endParaRPr sz="1800" dirty="0"/>
          </a:p>
          <a:p>
            <a:pPr marL="914400" lvl="1" indent="-342900" algn="l" rtl="0">
              <a:lnSpc>
                <a:spcPct val="100000"/>
              </a:lnSpc>
              <a:spcBef>
                <a:spcPts val="0"/>
              </a:spcBef>
              <a:spcAft>
                <a:spcPts val="0"/>
              </a:spcAft>
              <a:buSzPts val="1800"/>
              <a:buChar char="○"/>
            </a:pPr>
            <a:endParaRPr sz="1800" dirty="0"/>
          </a:p>
          <a:p>
            <a:pPr marL="457200" lvl="0" indent="-342900" algn="l" rtl="0">
              <a:lnSpc>
                <a:spcPct val="100000"/>
              </a:lnSpc>
              <a:spcBef>
                <a:spcPts val="0"/>
              </a:spcBef>
              <a:spcAft>
                <a:spcPts val="0"/>
              </a:spcAft>
              <a:buSzPts val="1800"/>
              <a:buChar char="●"/>
            </a:pPr>
            <a:r>
              <a:rPr lang="en-US" sz="1800" dirty="0"/>
              <a:t>Residuals of RFR are centered around the mean +/- 10K.</a:t>
            </a:r>
            <a:endParaRPr sz="1800" dirty="0"/>
          </a:p>
          <a:p>
            <a:pPr marL="457200" lvl="0" indent="0" algn="l" rtl="0">
              <a:lnSpc>
                <a:spcPct val="100000"/>
              </a:lnSpc>
              <a:spcBef>
                <a:spcPts val="0"/>
              </a:spcBef>
              <a:spcAft>
                <a:spcPts val="0"/>
              </a:spcAft>
              <a:buNone/>
            </a:pPr>
            <a:endParaRPr sz="1800" dirty="0"/>
          </a:p>
          <a:p>
            <a:pPr marL="457200" lvl="0" indent="-342900" algn="l" rtl="0">
              <a:lnSpc>
                <a:spcPct val="100000"/>
              </a:lnSpc>
              <a:spcBef>
                <a:spcPts val="0"/>
              </a:spcBef>
              <a:spcAft>
                <a:spcPts val="0"/>
              </a:spcAft>
              <a:buSzPts val="1800"/>
              <a:buChar char="●"/>
            </a:pPr>
            <a:r>
              <a:rPr lang="en-US" sz="1800" dirty="0"/>
              <a:t>As a universal model across multiple car types, RFR performs way better. But when running RFR for an individual car type the results are comparable to LR.</a:t>
            </a:r>
            <a:endParaRPr sz="1800" dirty="0"/>
          </a:p>
          <a:p>
            <a:pPr marL="457200" lvl="0" indent="0" algn="l" rtl="0">
              <a:lnSpc>
                <a:spcPct val="100000"/>
              </a:lnSpc>
              <a:spcBef>
                <a:spcPts val="0"/>
              </a:spcBef>
              <a:spcAft>
                <a:spcPts val="0"/>
              </a:spcAft>
              <a:buNone/>
            </a:pPr>
            <a:endParaRPr sz="1800" dirty="0"/>
          </a:p>
          <a:p>
            <a:pPr marL="457200" lvl="0" indent="-342900" algn="l" rtl="0">
              <a:lnSpc>
                <a:spcPct val="100000"/>
              </a:lnSpc>
              <a:spcBef>
                <a:spcPts val="0"/>
              </a:spcBef>
              <a:spcAft>
                <a:spcPts val="0"/>
              </a:spcAft>
              <a:buSzPts val="1800"/>
              <a:buChar char="●"/>
            </a:pPr>
            <a:r>
              <a:rPr lang="en-US" sz="1800" dirty="0"/>
              <a:t>We performed minimal hyperparameter tuning because it could result in overfitting.</a:t>
            </a:r>
            <a:br>
              <a:rPr lang="en-US" sz="1800" dirty="0"/>
            </a:br>
            <a:br>
              <a:rPr lang="en-US" sz="1800" dirty="0"/>
            </a:br>
            <a:r>
              <a:rPr lang="en-US" sz="1800" dirty="0">
                <a:solidFill>
                  <a:srgbClr val="00B050"/>
                </a:solidFill>
              </a:rPr>
              <a:t>Random Forest Regressor (RFR) is the best fit model</a:t>
            </a:r>
            <a:endParaRPr sz="1800" dirty="0">
              <a:solidFill>
                <a:srgbClr val="00B050"/>
              </a:solidFill>
            </a:endParaRPr>
          </a:p>
          <a:p>
            <a:pPr marL="0" lvl="0" indent="0" algn="l" rtl="0">
              <a:lnSpc>
                <a:spcPct val="100000"/>
              </a:lnSpc>
              <a:spcBef>
                <a:spcPts val="0"/>
              </a:spcBef>
              <a:spcAft>
                <a:spcPts val="0"/>
              </a:spcAft>
              <a:buClr>
                <a:schemeClr val="lt1"/>
              </a:buClr>
              <a:buSzPts val="2880"/>
              <a:buFont typeface="Century Gothic"/>
              <a:buNone/>
            </a:pPr>
            <a:endParaRPr sz="1800" dirty="0"/>
          </a:p>
        </p:txBody>
      </p:sp>
      <p:sp>
        <p:nvSpPr>
          <p:cNvPr id="400" name="Google Shape;400;p40"/>
          <p:cNvSpPr txBox="1"/>
          <p:nvPr/>
        </p:nvSpPr>
        <p:spPr>
          <a:xfrm>
            <a:off x="180499" y="301658"/>
            <a:ext cx="11791541"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Century Gothic"/>
                <a:ea typeface="Century Gothic"/>
                <a:cs typeface="Century Gothic"/>
                <a:sym typeface="Century Gothic"/>
              </a:rPr>
              <a:t>MODEL COMPARISON PHASE 1</a:t>
            </a:r>
            <a:endParaRPr sz="1400" b="0" i="0" u="none" strike="noStrike" cap="none">
              <a:solidFill>
                <a:srgbClr val="000000"/>
              </a:solidFill>
              <a:latin typeface="Arial"/>
              <a:ea typeface="Arial"/>
              <a:cs typeface="Arial"/>
              <a:sym typeface="Arial"/>
            </a:endParaRPr>
          </a:p>
        </p:txBody>
      </p:sp>
      <p:pic>
        <p:nvPicPr>
          <p:cNvPr id="401" name="Google Shape;401;p40"/>
          <p:cNvPicPr preferRelativeResize="0"/>
          <p:nvPr/>
        </p:nvPicPr>
        <p:blipFill rotWithShape="1">
          <a:blip r:embed="rId3">
            <a:alphaModFix/>
          </a:blip>
          <a:srcRect/>
          <a:stretch/>
        </p:blipFill>
        <p:spPr>
          <a:xfrm>
            <a:off x="7136091" y="1383984"/>
            <a:ext cx="4317475" cy="490190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1"/>
          <p:cNvSpPr txBox="1"/>
          <p:nvPr/>
        </p:nvSpPr>
        <p:spPr>
          <a:xfrm>
            <a:off x="925705" y="322983"/>
            <a:ext cx="9906000" cy="538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Century Gothic"/>
              <a:buNone/>
            </a:pPr>
            <a:r>
              <a:rPr lang="en-US" sz="2800" b="0" i="0" u="none" strike="noStrike" cap="none">
                <a:solidFill>
                  <a:schemeClr val="lt1"/>
                </a:solidFill>
                <a:latin typeface="Century Gothic"/>
                <a:ea typeface="Century Gothic"/>
                <a:cs typeface="Century Gothic"/>
                <a:sym typeface="Century Gothic"/>
              </a:rPr>
              <a:t>MODELLING PHASE 2 – Feature Selection</a:t>
            </a:r>
            <a:endParaRPr/>
          </a:p>
        </p:txBody>
      </p:sp>
      <p:sp>
        <p:nvSpPr>
          <p:cNvPr id="407" name="Google Shape;407;p41"/>
          <p:cNvSpPr txBox="1"/>
          <p:nvPr/>
        </p:nvSpPr>
        <p:spPr>
          <a:xfrm>
            <a:off x="272765" y="950479"/>
            <a:ext cx="11646469" cy="71154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3200"/>
              <a:buFont typeface="Century Gothic"/>
              <a:buNone/>
            </a:pPr>
            <a:r>
              <a:rPr lang="en-US" sz="2000" b="0" i="0" u="none" strike="noStrike" cap="none">
                <a:solidFill>
                  <a:schemeClr val="lt1"/>
                </a:solidFill>
                <a:latin typeface="Century Gothic"/>
                <a:ea typeface="Century Gothic"/>
                <a:cs typeface="Century Gothic"/>
                <a:sym typeface="Century Gothic"/>
              </a:rPr>
              <a:t> Feature Importance of LASSO and Ridge.</a:t>
            </a:r>
            <a:endParaRPr sz="2000" b="0" i="0" u="none" strike="noStrike" cap="none">
              <a:solidFill>
                <a:srgbClr val="000000"/>
              </a:solidFill>
              <a:latin typeface="Arial"/>
              <a:ea typeface="Arial"/>
              <a:cs typeface="Arial"/>
              <a:sym typeface="Arial"/>
            </a:endParaRPr>
          </a:p>
        </p:txBody>
      </p:sp>
      <p:pic>
        <p:nvPicPr>
          <p:cNvPr id="408" name="Google Shape;408;p41"/>
          <p:cNvPicPr preferRelativeResize="0"/>
          <p:nvPr/>
        </p:nvPicPr>
        <p:blipFill rotWithShape="1">
          <a:blip r:embed="rId3">
            <a:alphaModFix/>
          </a:blip>
          <a:srcRect/>
          <a:stretch/>
        </p:blipFill>
        <p:spPr>
          <a:xfrm>
            <a:off x="442312" y="1645920"/>
            <a:ext cx="5537200" cy="4884710"/>
          </a:xfrm>
          <a:prstGeom prst="rect">
            <a:avLst/>
          </a:prstGeom>
          <a:noFill/>
          <a:ln>
            <a:noFill/>
          </a:ln>
        </p:spPr>
      </p:pic>
      <p:pic>
        <p:nvPicPr>
          <p:cNvPr id="409" name="Google Shape;409;p41"/>
          <p:cNvPicPr preferRelativeResize="0"/>
          <p:nvPr/>
        </p:nvPicPr>
        <p:blipFill rotWithShape="1">
          <a:blip r:embed="rId4">
            <a:alphaModFix/>
          </a:blip>
          <a:srcRect/>
          <a:stretch/>
        </p:blipFill>
        <p:spPr>
          <a:xfrm>
            <a:off x="6289040" y="1645920"/>
            <a:ext cx="5666106" cy="488471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2"/>
          <p:cNvSpPr txBox="1"/>
          <p:nvPr/>
        </p:nvSpPr>
        <p:spPr>
          <a:xfrm>
            <a:off x="309869" y="4925395"/>
            <a:ext cx="10932889" cy="193476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3200"/>
              <a:buFont typeface="Century Gothic"/>
              <a:buNone/>
            </a:pPr>
            <a:r>
              <a:rPr lang="en-US" sz="2400" b="0" i="0" u="none" strike="noStrike" cap="none" dirty="0">
                <a:solidFill>
                  <a:schemeClr val="dk1"/>
                </a:solidFill>
                <a:latin typeface="Century Gothic"/>
                <a:ea typeface="Century Gothic"/>
                <a:cs typeface="Century Gothic"/>
                <a:sym typeface="Century Gothic"/>
              </a:rPr>
              <a:t>    </a:t>
            </a:r>
            <a:r>
              <a:rPr lang="en-US" sz="2000" b="0" i="0" u="sng" strike="noStrike" cap="none" dirty="0">
                <a:solidFill>
                  <a:schemeClr val="lt1"/>
                </a:solidFill>
                <a:latin typeface="Century Gothic"/>
                <a:ea typeface="Century Gothic"/>
                <a:cs typeface="Century Gothic"/>
                <a:sym typeface="Century Gothic"/>
              </a:rPr>
              <a:t>Observations:</a:t>
            </a:r>
            <a:endParaRPr sz="2000" b="0" i="0" u="sng" strike="noStrike" cap="none" dirty="0">
              <a:solidFill>
                <a:schemeClr val="lt1"/>
              </a:solidFill>
              <a:latin typeface="Century Gothic"/>
              <a:ea typeface="Century Gothic"/>
              <a:cs typeface="Century Gothic"/>
              <a:sym typeface="Century Gothic"/>
            </a:endParaRPr>
          </a:p>
          <a:p>
            <a:pPr marL="342900" marR="0" lvl="0" indent="-342900" algn="l" rtl="0">
              <a:lnSpc>
                <a:spcPct val="100000"/>
              </a:lnSpc>
              <a:spcBef>
                <a:spcPts val="0"/>
              </a:spcBef>
              <a:spcAft>
                <a:spcPts val="0"/>
              </a:spcAft>
              <a:buClr>
                <a:schemeClr val="lt1"/>
              </a:buClr>
              <a:buSzPts val="2600"/>
              <a:buFont typeface="Arial"/>
              <a:buChar char="•"/>
            </a:pPr>
            <a:r>
              <a:rPr lang="en-US" sz="2000" b="0" i="0" u="none" strike="noStrike" cap="none" dirty="0">
                <a:solidFill>
                  <a:schemeClr val="lt1"/>
                </a:solidFill>
                <a:latin typeface="Century Gothic"/>
                <a:ea typeface="Century Gothic"/>
                <a:cs typeface="Century Gothic"/>
                <a:sym typeface="Century Gothic"/>
              </a:rPr>
              <a:t>Reduces model complexity.</a:t>
            </a:r>
            <a:endParaRPr sz="2000" b="0" i="0" u="none" strike="noStrike" cap="none" dirty="0">
              <a:solidFill>
                <a:schemeClr val="lt1"/>
              </a:solidFill>
              <a:latin typeface="Century Gothic"/>
              <a:ea typeface="Century Gothic"/>
              <a:cs typeface="Century Gothic"/>
              <a:sym typeface="Century Gothic"/>
            </a:endParaRPr>
          </a:p>
          <a:p>
            <a:pPr marL="342900" marR="0" lvl="1" indent="-342900" algn="l" rtl="0">
              <a:lnSpc>
                <a:spcPct val="100000"/>
              </a:lnSpc>
              <a:spcBef>
                <a:spcPts val="0"/>
              </a:spcBef>
              <a:spcAft>
                <a:spcPts val="0"/>
              </a:spcAft>
              <a:buClr>
                <a:schemeClr val="lt1"/>
              </a:buClr>
              <a:buSzPts val="2600"/>
              <a:buFont typeface="Arial"/>
              <a:buChar char="•"/>
            </a:pPr>
            <a:r>
              <a:rPr lang="en-US" sz="2000" b="0" i="0" u="none" strike="noStrike" cap="none" dirty="0">
                <a:solidFill>
                  <a:schemeClr val="lt1"/>
                </a:solidFill>
                <a:latin typeface="Century Gothic"/>
                <a:ea typeface="Century Gothic"/>
                <a:cs typeface="Century Gothic"/>
                <a:sym typeface="Century Gothic"/>
              </a:rPr>
              <a:t>Provides more cost effective features.</a:t>
            </a:r>
            <a:endParaRPr sz="2000" b="0" i="0" u="none" strike="noStrike" cap="none" dirty="0">
              <a:solidFill>
                <a:schemeClr val="lt1"/>
              </a:solidFill>
              <a:latin typeface="Century Gothic"/>
              <a:ea typeface="Century Gothic"/>
              <a:cs typeface="Century Gothic"/>
              <a:sym typeface="Century Gothic"/>
            </a:endParaRPr>
          </a:p>
          <a:p>
            <a:pPr marL="342900" marR="0" lvl="0" indent="-342900" algn="l" rtl="0">
              <a:lnSpc>
                <a:spcPct val="100000"/>
              </a:lnSpc>
              <a:spcBef>
                <a:spcPts val="0"/>
              </a:spcBef>
              <a:spcAft>
                <a:spcPts val="0"/>
              </a:spcAft>
              <a:buClr>
                <a:schemeClr val="lt1"/>
              </a:buClr>
              <a:buSzPts val="2600"/>
              <a:buFont typeface="Arial"/>
              <a:buChar char="•"/>
            </a:pPr>
            <a:r>
              <a:rPr lang="en-US" sz="2000" b="0" i="0" u="none" strike="noStrike" cap="none" dirty="0">
                <a:solidFill>
                  <a:schemeClr val="lt1"/>
                </a:solidFill>
                <a:latin typeface="Century Gothic"/>
                <a:ea typeface="Century Gothic"/>
                <a:cs typeface="Century Gothic"/>
                <a:sym typeface="Century Gothic"/>
              </a:rPr>
              <a:t>Reduces the model running time.</a:t>
            </a:r>
            <a:endParaRPr sz="2000" b="0" i="0" u="none" strike="noStrike" cap="none" dirty="0">
              <a:solidFill>
                <a:schemeClr val="lt1"/>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2000" b="1" i="0" u="none" strike="noStrike" cap="none" dirty="0">
                <a:solidFill>
                  <a:schemeClr val="lt1"/>
                </a:solidFill>
                <a:latin typeface="Century Gothic"/>
                <a:ea typeface="Century Gothic"/>
                <a:cs typeface="Century Gothic"/>
                <a:sym typeface="Century Gothic"/>
              </a:rPr>
              <a:t>     </a:t>
            </a:r>
            <a:r>
              <a:rPr lang="en-US" sz="2000" b="1" dirty="0">
                <a:solidFill>
                  <a:schemeClr val="lt1"/>
                </a:solidFill>
                <a:latin typeface="Century Gothic"/>
                <a:ea typeface="Century Gothic"/>
                <a:cs typeface="Century Gothic"/>
                <a:sym typeface="Century Gothic"/>
              </a:rPr>
              <a:t>AND</a:t>
            </a:r>
            <a:r>
              <a:rPr lang="en-US" sz="2000" b="1" i="0" u="none" strike="noStrike" cap="none" dirty="0">
                <a:solidFill>
                  <a:schemeClr val="lt1"/>
                </a:solidFill>
                <a:latin typeface="Century Gothic"/>
                <a:ea typeface="Century Gothic"/>
                <a:cs typeface="Century Gothic"/>
                <a:sym typeface="Century Gothic"/>
              </a:rPr>
              <a:t> …</a:t>
            </a:r>
            <a:endParaRPr sz="2000" b="1" i="0" u="none" strike="noStrike" cap="none" dirty="0">
              <a:solidFill>
                <a:schemeClr val="lt1"/>
              </a:solidFill>
              <a:latin typeface="Century Gothic"/>
              <a:ea typeface="Century Gothic"/>
              <a:cs typeface="Century Gothic"/>
              <a:sym typeface="Century Gothic"/>
            </a:endParaRPr>
          </a:p>
        </p:txBody>
      </p:sp>
      <p:sp>
        <p:nvSpPr>
          <p:cNvPr id="415" name="Google Shape;415;p42"/>
          <p:cNvSpPr txBox="1"/>
          <p:nvPr/>
        </p:nvSpPr>
        <p:spPr>
          <a:xfrm>
            <a:off x="1143000" y="281367"/>
            <a:ext cx="9906000" cy="44917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Century Gothic"/>
              <a:buNone/>
            </a:pPr>
            <a:r>
              <a:rPr lang="en-US" sz="2800" b="0" i="0" u="none" strike="noStrike" cap="none">
                <a:solidFill>
                  <a:schemeClr val="lt1"/>
                </a:solidFill>
                <a:latin typeface="Century Gothic"/>
                <a:ea typeface="Century Gothic"/>
                <a:cs typeface="Century Gothic"/>
                <a:sym typeface="Century Gothic"/>
              </a:rPr>
              <a:t>MODELLING PHASE 2 – Feature Selection</a:t>
            </a:r>
            <a:endParaRPr/>
          </a:p>
        </p:txBody>
      </p:sp>
      <p:sp>
        <p:nvSpPr>
          <p:cNvPr id="416" name="Google Shape;416;p42"/>
          <p:cNvSpPr txBox="1"/>
          <p:nvPr/>
        </p:nvSpPr>
        <p:spPr>
          <a:xfrm>
            <a:off x="309869" y="965224"/>
            <a:ext cx="10777752" cy="769441"/>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lt1"/>
              </a:buClr>
              <a:buSzPts val="2080"/>
              <a:buFont typeface="Arial"/>
              <a:buChar char="•"/>
            </a:pPr>
            <a:r>
              <a:rPr lang="en-US" sz="2000" b="1" i="0" u="none" strike="noStrike" cap="none" dirty="0">
                <a:solidFill>
                  <a:schemeClr val="lt1"/>
                </a:solidFill>
                <a:latin typeface="Century Gothic"/>
                <a:ea typeface="Century Gothic"/>
                <a:cs typeface="Century Gothic"/>
                <a:sym typeface="Century Gothic"/>
              </a:rPr>
              <a:t>12</a:t>
            </a:r>
            <a:r>
              <a:rPr lang="en-US" sz="2000" b="0" i="0" u="none" strike="noStrike" cap="none" dirty="0">
                <a:solidFill>
                  <a:schemeClr val="lt1"/>
                </a:solidFill>
                <a:latin typeface="Century Gothic"/>
                <a:ea typeface="Century Gothic"/>
                <a:cs typeface="Century Gothic"/>
                <a:sym typeface="Century Gothic"/>
              </a:rPr>
              <a:t> (out of 25) Features are Selected</a:t>
            </a:r>
            <a:endParaRPr dirty="0"/>
          </a:p>
          <a:p>
            <a:pPr marL="285750" marR="0" lvl="0" indent="-285750" algn="l" rtl="0">
              <a:lnSpc>
                <a:spcPct val="100000"/>
              </a:lnSpc>
              <a:spcBef>
                <a:spcPts val="0"/>
              </a:spcBef>
              <a:spcAft>
                <a:spcPts val="0"/>
              </a:spcAft>
              <a:buClr>
                <a:schemeClr val="lt1"/>
              </a:buClr>
              <a:buSzPts val="2080"/>
              <a:buFont typeface="Arial"/>
              <a:buChar char="•"/>
            </a:pPr>
            <a:r>
              <a:rPr lang="en-US" sz="2000" b="0" i="0" u="none" strike="noStrike" cap="none" dirty="0">
                <a:solidFill>
                  <a:schemeClr val="lt1"/>
                </a:solidFill>
                <a:latin typeface="Arial"/>
                <a:ea typeface="Arial"/>
                <a:cs typeface="Arial"/>
                <a:sym typeface="Arial"/>
              </a:rPr>
              <a:t>Feature </a:t>
            </a:r>
            <a:r>
              <a:rPr lang="en-US" sz="2000" b="0" i="0" u="none" strike="noStrike" cap="none" dirty="0">
                <a:solidFill>
                  <a:schemeClr val="lt1"/>
                </a:solidFill>
                <a:latin typeface="Century Gothic"/>
                <a:ea typeface="Century Gothic"/>
                <a:cs typeface="Century Gothic"/>
                <a:sym typeface="Century Gothic"/>
              </a:rPr>
              <a:t>Importance on selected three models from Phase 1 </a:t>
            </a:r>
            <a:r>
              <a:rPr lang="en-US" sz="2000" b="1" i="0" u="none" strike="noStrike" cap="none" dirty="0">
                <a:solidFill>
                  <a:schemeClr val="lt1"/>
                </a:solidFill>
                <a:latin typeface="Century Gothic"/>
                <a:ea typeface="Century Gothic"/>
                <a:cs typeface="Century Gothic"/>
                <a:sym typeface="Century Gothic"/>
              </a:rPr>
              <a:t>– </a:t>
            </a:r>
            <a:r>
              <a:rPr lang="en-US" sz="2400" b="1" i="0" u="none" strike="noStrike" cap="none" dirty="0">
                <a:solidFill>
                  <a:schemeClr val="lt1"/>
                </a:solidFill>
                <a:latin typeface="Century Gothic"/>
                <a:ea typeface="Century Gothic"/>
                <a:cs typeface="Century Gothic"/>
                <a:sym typeface="Century Gothic"/>
              </a:rPr>
              <a:t>LR, RFR and GBR</a:t>
            </a:r>
            <a:endParaRPr sz="2400" b="1" i="0" u="none" strike="noStrike" cap="none" dirty="0">
              <a:solidFill>
                <a:schemeClr val="lt1"/>
              </a:solidFill>
              <a:latin typeface="Century Gothic"/>
              <a:ea typeface="Century Gothic"/>
              <a:cs typeface="Century Gothic"/>
              <a:sym typeface="Century Gothic"/>
            </a:endParaRPr>
          </a:p>
        </p:txBody>
      </p:sp>
      <p:pic>
        <p:nvPicPr>
          <p:cNvPr id="417" name="Google Shape;417;p42"/>
          <p:cNvPicPr preferRelativeResize="0"/>
          <p:nvPr/>
        </p:nvPicPr>
        <p:blipFill rotWithShape="1">
          <a:blip r:embed="rId3">
            <a:alphaModFix/>
          </a:blip>
          <a:srcRect/>
          <a:stretch/>
        </p:blipFill>
        <p:spPr>
          <a:xfrm>
            <a:off x="342703" y="1962025"/>
            <a:ext cx="3944817" cy="2857500"/>
          </a:xfrm>
          <a:prstGeom prst="rect">
            <a:avLst/>
          </a:prstGeom>
          <a:noFill/>
          <a:ln>
            <a:noFill/>
          </a:ln>
        </p:spPr>
      </p:pic>
      <p:pic>
        <p:nvPicPr>
          <p:cNvPr id="418" name="Google Shape;418;p42"/>
          <p:cNvPicPr preferRelativeResize="0"/>
          <p:nvPr/>
        </p:nvPicPr>
        <p:blipFill rotWithShape="1">
          <a:blip r:embed="rId4">
            <a:alphaModFix/>
          </a:blip>
          <a:srcRect/>
          <a:stretch/>
        </p:blipFill>
        <p:spPr>
          <a:xfrm>
            <a:off x="4421869" y="1923911"/>
            <a:ext cx="3740150" cy="2895600"/>
          </a:xfrm>
          <a:prstGeom prst="rect">
            <a:avLst/>
          </a:prstGeom>
          <a:noFill/>
          <a:ln>
            <a:noFill/>
          </a:ln>
        </p:spPr>
      </p:pic>
      <p:pic>
        <p:nvPicPr>
          <p:cNvPr id="419" name="Google Shape;419;p42"/>
          <p:cNvPicPr preferRelativeResize="0"/>
          <p:nvPr/>
        </p:nvPicPr>
        <p:blipFill rotWithShape="1">
          <a:blip r:embed="rId5">
            <a:alphaModFix/>
          </a:blip>
          <a:srcRect/>
          <a:stretch/>
        </p:blipFill>
        <p:spPr>
          <a:xfrm>
            <a:off x="8249302" y="1923911"/>
            <a:ext cx="3599995" cy="2895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3"/>
          <p:cNvSpPr txBox="1">
            <a:spLocks noGrp="1"/>
          </p:cNvSpPr>
          <p:nvPr>
            <p:ph type="title"/>
          </p:nvPr>
        </p:nvSpPr>
        <p:spPr>
          <a:xfrm>
            <a:off x="1117598" y="116840"/>
            <a:ext cx="9905998" cy="52418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1800"/>
              <a:buNone/>
            </a:pPr>
            <a:r>
              <a:rPr lang="en-US" sz="2800"/>
              <a:t>MODEL COMPARISON PHASE 2</a:t>
            </a:r>
            <a:endParaRPr sz="2800"/>
          </a:p>
        </p:txBody>
      </p:sp>
      <p:graphicFrame>
        <p:nvGraphicFramePr>
          <p:cNvPr id="426" name="Google Shape;426;p43"/>
          <p:cNvGraphicFramePr/>
          <p:nvPr>
            <p:extLst>
              <p:ext uri="{D42A27DB-BD31-4B8C-83A1-F6EECF244321}">
                <p14:modId xmlns:p14="http://schemas.microsoft.com/office/powerpoint/2010/main" val="436976238"/>
              </p:ext>
            </p:extLst>
          </p:nvPr>
        </p:nvGraphicFramePr>
        <p:xfrm>
          <a:off x="1117598" y="1157141"/>
          <a:ext cx="10237775" cy="4042544"/>
        </p:xfrm>
        <a:graphic>
          <a:graphicData uri="http://schemas.openxmlformats.org/drawingml/2006/table">
            <a:tbl>
              <a:tblPr firstRow="1" bandRow="1">
                <a:noFill/>
                <a:tableStyleId>{F4721272-5817-41B5-A958-71A49DC43AD9}</a:tableStyleId>
              </a:tblPr>
              <a:tblGrid>
                <a:gridCol w="671050">
                  <a:extLst>
                    <a:ext uri="{9D8B030D-6E8A-4147-A177-3AD203B41FA5}">
                      <a16:colId xmlns:a16="http://schemas.microsoft.com/office/drawing/2014/main" val="20000"/>
                    </a:ext>
                  </a:extLst>
                </a:gridCol>
                <a:gridCol w="1590300">
                  <a:extLst>
                    <a:ext uri="{9D8B030D-6E8A-4147-A177-3AD203B41FA5}">
                      <a16:colId xmlns:a16="http://schemas.microsoft.com/office/drawing/2014/main" val="20001"/>
                    </a:ext>
                  </a:extLst>
                </a:gridCol>
                <a:gridCol w="1679550">
                  <a:extLst>
                    <a:ext uri="{9D8B030D-6E8A-4147-A177-3AD203B41FA5}">
                      <a16:colId xmlns:a16="http://schemas.microsoft.com/office/drawing/2014/main" val="20002"/>
                    </a:ext>
                  </a:extLst>
                </a:gridCol>
                <a:gridCol w="1609125">
                  <a:extLst>
                    <a:ext uri="{9D8B030D-6E8A-4147-A177-3AD203B41FA5}">
                      <a16:colId xmlns:a16="http://schemas.microsoft.com/office/drawing/2014/main" val="20003"/>
                    </a:ext>
                  </a:extLst>
                </a:gridCol>
                <a:gridCol w="1518300">
                  <a:extLst>
                    <a:ext uri="{9D8B030D-6E8A-4147-A177-3AD203B41FA5}">
                      <a16:colId xmlns:a16="http://schemas.microsoft.com/office/drawing/2014/main" val="20004"/>
                    </a:ext>
                  </a:extLst>
                </a:gridCol>
                <a:gridCol w="1641525">
                  <a:extLst>
                    <a:ext uri="{9D8B030D-6E8A-4147-A177-3AD203B41FA5}">
                      <a16:colId xmlns:a16="http://schemas.microsoft.com/office/drawing/2014/main" val="20005"/>
                    </a:ext>
                  </a:extLst>
                </a:gridCol>
                <a:gridCol w="1527925">
                  <a:extLst>
                    <a:ext uri="{9D8B030D-6E8A-4147-A177-3AD203B41FA5}">
                      <a16:colId xmlns:a16="http://schemas.microsoft.com/office/drawing/2014/main" val="20006"/>
                    </a:ext>
                  </a:extLst>
                </a:gridCol>
              </a:tblGrid>
              <a:tr h="935819">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solidFill>
                      <a:schemeClr val="lt2"/>
                    </a:solidFill>
                  </a:tcPr>
                </a:tc>
                <a:tc gridSpan="2">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Linear Regression (LR)</a:t>
                      </a:r>
                      <a:endParaRPr sz="1400" u="none" strike="noStrike" cap="none"/>
                    </a:p>
                  </a:txBody>
                  <a:tcPr marL="91450" marR="91450" marT="45725" marB="45725">
                    <a:solidFill>
                      <a:srgbClr val="7B879A"/>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Random Forest Regressor (RFR)</a:t>
                      </a:r>
                      <a:endParaRPr sz="1400" u="none" strike="noStrike" cap="none" dirty="0"/>
                    </a:p>
                  </a:txBody>
                  <a:tcPr marL="91450" marR="91450" marT="45725" marB="45725">
                    <a:solidFill>
                      <a:srgbClr val="757575"/>
                    </a:solidFill>
                  </a:tcPr>
                </a:tc>
                <a:tc hMerge="1">
                  <a:txBody>
                    <a:bodyPr/>
                    <a:lstStyle/>
                    <a:p>
                      <a:endParaRPr lang="en-US"/>
                    </a:p>
                  </a:txBody>
                  <a:tcPr/>
                </a:tc>
                <a:tc gridSpan="2">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n-US" sz="1400" u="none" strike="noStrike" cap="none"/>
                        <a:t>Gradient Boosting</a:t>
                      </a:r>
                      <a:r>
                        <a:rPr lang="en-US"/>
                        <a:t> </a:t>
                      </a:r>
                      <a:r>
                        <a:rPr lang="en-US" sz="1400" u="none" strike="noStrike" cap="none"/>
                        <a:t>Regressor</a:t>
                      </a:r>
                      <a:r>
                        <a:rPr lang="en-US"/>
                        <a:t> </a:t>
                      </a:r>
                      <a:r>
                        <a:rPr lang="en-US" sz="1400" u="none" strike="noStrike" cap="none"/>
                        <a:t>(GBR)</a:t>
                      </a:r>
                      <a:endParaRPr sz="1400" u="none" strike="noStrike" cap="none"/>
                    </a:p>
                  </a:txBody>
                  <a:tcPr marL="91450" marR="91450" marT="45725" marB="45725">
                    <a:solidFill>
                      <a:srgbClr val="E2A983"/>
                    </a:solidFill>
                  </a:tcPr>
                </a:tc>
                <a:tc hMerge="1">
                  <a:txBody>
                    <a:bodyPr/>
                    <a:lstStyle/>
                    <a:p>
                      <a:endParaRPr lang="en-US"/>
                    </a:p>
                  </a:txBody>
                  <a:tcPr/>
                </a:tc>
                <a:extLst>
                  <a:ext uri="{0D108BD9-81ED-4DB2-BD59-A6C34878D82A}">
                    <a16:rowId xmlns:a16="http://schemas.microsoft.com/office/drawing/2014/main" val="10000"/>
                  </a:ext>
                </a:extLst>
              </a:tr>
              <a:tr h="8034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solidFill>
                      <a:schemeClr val="l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Phase 1</a:t>
                      </a: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(25 Features)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Phase 2</a:t>
                      </a: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(12 Features)</a:t>
                      </a:r>
                      <a:endParaRPr sz="1400" u="none" strike="noStrike" cap="none"/>
                    </a:p>
                  </a:txBody>
                  <a:tcPr marL="91450" marR="91450" marT="45725" marB="45725">
                    <a:solidFill>
                      <a:schemeClr val="l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Phase 1</a:t>
                      </a: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(25 Features)</a:t>
                      </a:r>
                      <a:endParaRPr sz="1400" u="none" strike="noStrike" cap="none"/>
                    </a:p>
                    <a:p>
                      <a:pPr marL="0" marR="0" lvl="0" indent="0" algn="ctr" rtl="0">
                        <a:lnSpc>
                          <a:spcPct val="100000"/>
                        </a:lnSpc>
                        <a:spcBef>
                          <a:spcPts val="0"/>
                        </a:spcBef>
                        <a:spcAft>
                          <a:spcPts val="0"/>
                        </a:spcAft>
                        <a:buClr>
                          <a:srgbClr val="000000"/>
                        </a:buClr>
                        <a:buSzPts val="1400"/>
                        <a:buFont typeface="Arial"/>
                        <a:buNone/>
                      </a:pPr>
                      <a:endParaRPr sz="1400" b="1" u="none" strike="noStrike" cap="none"/>
                    </a:p>
                  </a:txBody>
                  <a:tcPr marL="91450" marR="91450" marT="45725" marB="45725">
                    <a:solidFill>
                      <a:srgbClr val="D3D3D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t>Phase 2</a:t>
                      </a:r>
                      <a:endParaRPr sz="1400" u="none" strike="noStrike" cap="none" dirty="0"/>
                    </a:p>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t>(12 Features)</a:t>
                      </a:r>
                      <a:endParaRPr sz="1400" u="none" strike="noStrike" cap="none" dirty="0"/>
                    </a:p>
                  </a:txBody>
                  <a:tcPr marL="91450" marR="91450" marT="45725" marB="45725">
                    <a:solidFill>
                      <a:schemeClr val="lt2"/>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Phase 1</a:t>
                      </a: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(25 Features)</a:t>
                      </a:r>
                      <a:endParaRPr sz="1400" u="none" strike="noStrike" cap="none"/>
                    </a:p>
                    <a:p>
                      <a:pPr marL="0" marR="0" lvl="0" indent="0" algn="ctr" rtl="0">
                        <a:lnSpc>
                          <a:spcPct val="100000"/>
                        </a:lnSpc>
                        <a:spcBef>
                          <a:spcPts val="0"/>
                        </a:spcBef>
                        <a:spcAft>
                          <a:spcPts val="0"/>
                        </a:spcAft>
                        <a:buClr>
                          <a:srgbClr val="000000"/>
                        </a:buClr>
                        <a:buSzPts val="1400"/>
                        <a:buFont typeface="Arial"/>
                        <a:buNone/>
                      </a:pPr>
                      <a:endParaRPr sz="1400" b="1" u="none" strike="noStrike" cap="none"/>
                    </a:p>
                  </a:txBody>
                  <a:tcPr marL="91450" marR="91450" marT="45725" marB="45725">
                    <a:solidFill>
                      <a:srgbClr val="D3D3D3"/>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Phase 2</a:t>
                      </a:r>
                      <a:endParaRPr sz="1400" u="none" strike="noStrike" cap="none"/>
                    </a:p>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(12 Features)</a:t>
                      </a:r>
                      <a:endParaRPr sz="1400" u="none" strike="noStrike" cap="none"/>
                    </a:p>
                  </a:txBody>
                  <a:tcPr marL="91450" marR="91450" marT="45725" marB="45725">
                    <a:solidFill>
                      <a:schemeClr val="lt2"/>
                    </a:solidFill>
                  </a:tcPr>
                </a:tc>
                <a:extLst>
                  <a:ext uri="{0D108BD9-81ED-4DB2-BD59-A6C34878D82A}">
                    <a16:rowId xmlns:a16="http://schemas.microsoft.com/office/drawing/2014/main" val="10001"/>
                  </a:ext>
                </a:extLst>
              </a:tr>
              <a:tr h="8034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t>R2</a:t>
                      </a:r>
                      <a:endParaRPr sz="1400" u="none" strike="noStrike" cap="none"/>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C00000"/>
                          </a:solidFill>
                        </a:rPr>
                        <a:t>0.5157</a:t>
                      </a:r>
                      <a:r>
                        <a:rPr lang="en-US" sz="1400" u="none" strike="noStrike" cap="none"/>
                        <a:t>442205237524</a:t>
                      </a:r>
                      <a:endParaRPr sz="1400" u="none" strike="noStrike" cap="none"/>
                    </a:p>
                  </a:txBody>
                  <a:tcPr marL="91450" marR="91450" marT="45725" marB="45725">
                    <a:solidFill>
                      <a:srgbClr val="D8D8D8"/>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C00000"/>
                          </a:solidFill>
                          <a:latin typeface="Arial"/>
                          <a:ea typeface="Arial"/>
                          <a:cs typeface="Arial"/>
                          <a:sym typeface="Arial"/>
                        </a:rPr>
                        <a:t>0.5154</a:t>
                      </a:r>
                      <a:r>
                        <a:rPr lang="en-US" sz="1400" b="0" i="0" u="none" strike="noStrike" cap="none">
                          <a:solidFill>
                            <a:schemeClr val="dk1"/>
                          </a:solidFill>
                          <a:latin typeface="Arial"/>
                          <a:ea typeface="Arial"/>
                          <a:cs typeface="Arial"/>
                          <a:sym typeface="Arial"/>
                        </a:rPr>
                        <a:t>229916233453  </a:t>
                      </a:r>
                      <a:r>
                        <a:rPr lang="en-US" sz="1400" b="0" i="0" u="none" strike="noStrike" cap="none">
                          <a:solidFill>
                            <a:srgbClr val="C00000"/>
                          </a:solidFill>
                          <a:latin typeface="Arial"/>
                          <a:ea typeface="Arial"/>
                          <a:cs typeface="Arial"/>
                          <a:sym typeface="Arial"/>
                        </a:rPr>
                        <a:t>↓↓</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C00000"/>
                          </a:solidFill>
                        </a:rPr>
                        <a:t>0.9710</a:t>
                      </a:r>
                      <a:r>
                        <a:rPr lang="en-US" sz="1400" u="none" strike="noStrike" cap="none"/>
                        <a:t>460396052453</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solidFill>
                      <a:srgbClr val="D3D3D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dirty="0">
                          <a:solidFill>
                            <a:srgbClr val="C00000"/>
                          </a:solidFill>
                        </a:rPr>
                        <a:t>0.8863</a:t>
                      </a:r>
                      <a:r>
                        <a:rPr lang="en-US" dirty="0"/>
                        <a:t>299083285592</a:t>
                      </a:r>
                      <a:r>
                        <a:rPr lang="en-US" sz="1400" u="none" strike="noStrike" cap="none" dirty="0"/>
                        <a:t> </a:t>
                      </a:r>
                      <a:r>
                        <a:rPr lang="en-US" sz="1400" b="0" i="0" u="none" strike="noStrike" cap="none" dirty="0">
                          <a:solidFill>
                            <a:srgbClr val="C00000"/>
                          </a:solidFill>
                          <a:latin typeface="Arial"/>
                          <a:ea typeface="Arial"/>
                          <a:cs typeface="Arial"/>
                          <a:sym typeface="Arial"/>
                        </a:rPr>
                        <a:t>↓↓</a:t>
                      </a:r>
                      <a:endParaRPr sz="1400" u="none" strike="noStrike" cap="none" dirty="0">
                        <a:solidFill>
                          <a:srgbClr val="C00000"/>
                        </a:solidFill>
                      </a:endParaRPr>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C00000"/>
                          </a:solidFill>
                        </a:rPr>
                        <a:t>0.812546207493315</a:t>
                      </a:r>
                      <a:r>
                        <a:rPr lang="en-US" sz="1400" u="none" strike="noStrike" cap="none">
                          <a:solidFill>
                            <a:srgbClr val="000000"/>
                          </a:solidFill>
                        </a:rPr>
                        <a:t>2</a:t>
                      </a:r>
                      <a:r>
                        <a:rPr lang="en-US" sz="1400" u="none" strike="noStrike" cap="none"/>
                        <a:t> </a:t>
                      </a:r>
                      <a:endParaRPr sz="1400" u="none" strike="noStrike" cap="none"/>
                    </a:p>
                  </a:txBody>
                  <a:tcPr marL="91450" marR="91450" marT="45725" marB="45725">
                    <a:solidFill>
                      <a:srgbClr val="D3D3D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C00000"/>
                          </a:solidFill>
                        </a:rPr>
                        <a:t>0.812546207493314</a:t>
                      </a:r>
                      <a:r>
                        <a:rPr lang="en-US" sz="1400" u="none" strike="noStrike" cap="none">
                          <a:solidFill>
                            <a:srgbClr val="000000"/>
                          </a:solidFill>
                        </a:rPr>
                        <a:t>5</a:t>
                      </a:r>
                      <a:r>
                        <a:rPr lang="en-US" sz="1400" u="none" strike="noStrike" cap="none">
                          <a:solidFill>
                            <a:srgbClr val="C00000"/>
                          </a:solidFill>
                        </a:rPr>
                        <a:t> </a:t>
                      </a:r>
                      <a:r>
                        <a:rPr lang="en-US" sz="1400" b="0" i="0" u="none" strike="noStrike" cap="none">
                          <a:solidFill>
                            <a:srgbClr val="C00000"/>
                          </a:solidFill>
                          <a:latin typeface="Arial"/>
                          <a:ea typeface="Arial"/>
                          <a:cs typeface="Arial"/>
                          <a:sym typeface="Arial"/>
                        </a:rPr>
                        <a:t>↓↓</a:t>
                      </a:r>
                      <a:endParaRPr sz="1400" u="none" strike="noStrike" cap="none">
                        <a:solidFill>
                          <a:srgbClr val="C00000"/>
                        </a:solidFill>
                      </a:endParaRPr>
                    </a:p>
                  </a:txBody>
                  <a:tcPr marL="91450" marR="91450" marT="45725" marB="45725">
                    <a:solidFill>
                      <a:schemeClr val="lt2"/>
                    </a:solidFill>
                  </a:tcPr>
                </a:tc>
                <a:extLst>
                  <a:ext uri="{0D108BD9-81ED-4DB2-BD59-A6C34878D82A}">
                    <a16:rowId xmlns:a16="http://schemas.microsoft.com/office/drawing/2014/main" val="10002"/>
                  </a:ext>
                </a:extLst>
              </a:tr>
              <a:tr h="803400">
                <a:tc>
                  <a:txBody>
                    <a:bodyPr/>
                    <a:lstStyle/>
                    <a:p>
                      <a:pPr marL="0" marR="0" lvl="0" indent="0" algn="l" rtl="0">
                        <a:lnSpc>
                          <a:spcPct val="100000"/>
                        </a:lnSpc>
                        <a:spcBef>
                          <a:spcPts val="0"/>
                        </a:spcBef>
                        <a:spcAft>
                          <a:spcPts val="0"/>
                        </a:spcAft>
                        <a:buClr>
                          <a:srgbClr val="000000"/>
                        </a:buClr>
                        <a:buSzPts val="1400"/>
                        <a:buFont typeface="Arial"/>
                        <a:buNone/>
                      </a:pPr>
                      <a:r>
                        <a:rPr lang="en-US" b="1"/>
                        <a:t>M</a:t>
                      </a:r>
                      <a:r>
                        <a:rPr lang="en-US" sz="1400" b="1" u="none" strike="noStrike" cap="none"/>
                        <a:t>SE</a:t>
                      </a:r>
                      <a:endParaRPr sz="1400" u="none" strike="noStrike" cap="none"/>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26,949,053.60841197</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26,961,391.502688333  </a:t>
                      </a:r>
                      <a:r>
                        <a:rPr lang="en-US" sz="1400" u="none" strike="noStrike" cap="none">
                          <a:solidFill>
                            <a:srgbClr val="C00000"/>
                          </a:solidFill>
                        </a:rPr>
                        <a:t>↑↑</a:t>
                      </a:r>
                      <a:endParaRPr sz="1400" u="none" strike="noStrike" cap="none"/>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2,317,097.5246817297</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solidFill>
                      <a:srgbClr val="D3D3D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2,338,193.0603683274 </a:t>
                      </a:r>
                      <a:r>
                        <a:rPr lang="en-US" sz="1400" u="none" strike="noStrike" cap="none" dirty="0">
                          <a:solidFill>
                            <a:srgbClr val="C00000"/>
                          </a:solidFill>
                        </a:rPr>
                        <a:t>↑↑</a:t>
                      </a:r>
                      <a:endParaRPr sz="1400" u="none" strike="noStrike" cap="none" dirty="0"/>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11,908,696.528868822</a:t>
                      </a:r>
                      <a:endParaRPr sz="1400" u="none" strike="noStrike" cap="none"/>
                    </a:p>
                  </a:txBody>
                  <a:tcPr marL="91450" marR="91450" marT="45725" marB="45725">
                    <a:solidFill>
                      <a:srgbClr val="D3D3D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11,908,696.528868886 </a:t>
                      </a:r>
                      <a:r>
                        <a:rPr lang="en-US" sz="1400" u="none" strike="noStrike" cap="none">
                          <a:solidFill>
                            <a:srgbClr val="C00000"/>
                          </a:solidFill>
                        </a:rPr>
                        <a:t>↑↑</a:t>
                      </a:r>
                      <a:endParaRPr sz="1400" u="none" strike="noStrike" cap="none"/>
                    </a:p>
                  </a:txBody>
                  <a:tcPr marL="91450" marR="91450" marT="45725" marB="45725">
                    <a:solidFill>
                      <a:schemeClr val="lt2"/>
                    </a:solidFill>
                  </a:tcPr>
                </a:tc>
                <a:extLst>
                  <a:ext uri="{0D108BD9-81ED-4DB2-BD59-A6C34878D82A}">
                    <a16:rowId xmlns:a16="http://schemas.microsoft.com/office/drawing/2014/main" val="10003"/>
                  </a:ext>
                </a:extLst>
              </a:tr>
              <a:tr h="696525">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t>CV</a:t>
                      </a:r>
                    </a:p>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t>(R2)</a:t>
                      </a:r>
                      <a:endParaRPr sz="1400" b="1" u="none" strike="noStrike" cap="none" dirty="0"/>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C00000"/>
                          </a:solidFill>
                        </a:rPr>
                        <a:t>0.66</a:t>
                      </a:r>
                      <a:r>
                        <a:rPr lang="en-US" sz="1400" u="none" strike="noStrike" cap="none"/>
                        <a:t>447 +/- 0.00204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C00000"/>
                          </a:solidFill>
                        </a:rPr>
                        <a:t>0.61</a:t>
                      </a:r>
                      <a:r>
                        <a:rPr lang="en-US" sz="1400" u="none" strike="noStrike" cap="none"/>
                        <a:t>432   +/- 0.00222 </a:t>
                      </a:r>
                      <a:r>
                        <a:rPr lang="en-US" sz="1400" b="0" i="0" u="none" strike="noStrike" cap="none">
                          <a:solidFill>
                            <a:srgbClr val="C00000"/>
                          </a:solidFill>
                          <a:latin typeface="Arial"/>
                          <a:ea typeface="Arial"/>
                          <a:cs typeface="Arial"/>
                          <a:sym typeface="Arial"/>
                        </a:rPr>
                        <a:t>↓↓</a:t>
                      </a:r>
                      <a:endParaRPr sz="1400" u="none" strike="noStrike" cap="none"/>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C00000"/>
                          </a:solidFill>
                        </a:rPr>
                        <a:t>0.97</a:t>
                      </a:r>
                      <a:r>
                        <a:rPr lang="en-US" sz="1400" u="none" strike="noStrike" cap="none"/>
                        <a:t>128 +/- 0.00049</a:t>
                      </a:r>
                      <a:endParaRPr sz="1400" u="none" strike="noStrike" cap="none"/>
                    </a:p>
                  </a:txBody>
                  <a:tcPr marL="91450" marR="91450" marT="45725" marB="45725">
                    <a:solidFill>
                      <a:srgbClr val="D3D3D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rgbClr val="C00000"/>
                          </a:solidFill>
                        </a:rPr>
                        <a:t>0.89</a:t>
                      </a:r>
                      <a:r>
                        <a:rPr lang="en-US" sz="1400" u="none" strike="noStrike" cap="none" dirty="0"/>
                        <a:t>741 +/- 0.00082  </a:t>
                      </a:r>
                      <a:r>
                        <a:rPr lang="en-US" sz="1400" b="0" i="0" u="none" strike="noStrike" cap="none" dirty="0">
                          <a:solidFill>
                            <a:srgbClr val="C00000"/>
                          </a:solidFill>
                          <a:latin typeface="Arial"/>
                          <a:ea typeface="Arial"/>
                          <a:cs typeface="Arial"/>
                          <a:sym typeface="Arial"/>
                        </a:rPr>
                        <a:t>↓↓</a:t>
                      </a:r>
                      <a:endParaRPr sz="1400" u="none" strike="noStrike" cap="none" dirty="0"/>
                    </a:p>
                  </a:txBody>
                  <a:tcPr marL="91450" marR="91450" marT="45725" marB="45725">
                    <a:solidFill>
                      <a:schemeClr val="lt2"/>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C00000"/>
                          </a:solidFill>
                        </a:rPr>
                        <a:t>0.85</a:t>
                      </a:r>
                      <a:r>
                        <a:rPr lang="en-US" sz="1400" u="none" strike="noStrike" cap="none"/>
                        <a:t>478 +/- 0.00128</a:t>
                      </a:r>
                      <a:endParaRPr sz="1400" u="none" strike="noStrike" cap="none"/>
                    </a:p>
                  </a:txBody>
                  <a:tcPr marL="91450" marR="91450" marT="45725" marB="45725">
                    <a:solidFill>
                      <a:srgbClr val="D3D3D3"/>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solidFill>
                            <a:srgbClr val="C00000"/>
                          </a:solidFill>
                        </a:rPr>
                        <a:t>0.82</a:t>
                      </a:r>
                      <a:r>
                        <a:rPr lang="en-US" sz="1400" u="none" strike="noStrike" cap="none" dirty="0"/>
                        <a:t>082 +/- 0.00189  </a:t>
                      </a:r>
                      <a:r>
                        <a:rPr lang="en-US" sz="1400" b="0" i="0" u="none" strike="noStrike" cap="none" dirty="0">
                          <a:solidFill>
                            <a:srgbClr val="C00000"/>
                          </a:solidFill>
                          <a:latin typeface="Arial"/>
                          <a:ea typeface="Arial"/>
                          <a:cs typeface="Arial"/>
                          <a:sym typeface="Arial"/>
                        </a:rPr>
                        <a:t>↓↓</a:t>
                      </a:r>
                      <a:endParaRPr sz="1400" u="none" strike="noStrike" cap="none" dirty="0"/>
                    </a:p>
                  </a:txBody>
                  <a:tcPr marL="91450" marR="91450" marT="45725" marB="45725">
                    <a:solidFill>
                      <a:schemeClr val="lt2"/>
                    </a:solidFill>
                  </a:tcPr>
                </a:tc>
                <a:extLst>
                  <a:ext uri="{0D108BD9-81ED-4DB2-BD59-A6C34878D82A}">
                    <a16:rowId xmlns:a16="http://schemas.microsoft.com/office/drawing/2014/main" val="10004"/>
                  </a:ext>
                </a:extLst>
              </a:tr>
            </a:tbl>
          </a:graphicData>
        </a:graphic>
      </p:graphicFrame>
      <p:sp>
        <p:nvSpPr>
          <p:cNvPr id="427" name="Google Shape;427;p43"/>
          <p:cNvSpPr txBox="1"/>
          <p:nvPr/>
        </p:nvSpPr>
        <p:spPr>
          <a:xfrm>
            <a:off x="948375" y="641023"/>
            <a:ext cx="9905998" cy="453064"/>
          </a:xfrm>
          <a:prstGeom prst="rect">
            <a:avLst/>
          </a:prstGeom>
          <a:noFill/>
          <a:ln>
            <a:noFill/>
          </a:ln>
        </p:spPr>
        <p:txBody>
          <a:bodyPr spcFirstLastPara="1" wrap="square" lIns="91425" tIns="45700" rIns="91425" bIns="45700" anchor="ctr" anchorCtr="0">
            <a:noAutofit/>
          </a:bodyPr>
          <a:lstStyle/>
          <a:p>
            <a:pPr marL="114300" marR="0" lvl="0" indent="0" algn="l" rtl="0">
              <a:lnSpc>
                <a:spcPct val="100000"/>
              </a:lnSpc>
              <a:spcBef>
                <a:spcPts val="360"/>
              </a:spcBef>
              <a:spcAft>
                <a:spcPts val="0"/>
              </a:spcAft>
              <a:buClr>
                <a:schemeClr val="lt1"/>
              </a:buClr>
              <a:buSzPts val="1800"/>
              <a:buFont typeface="Arial"/>
              <a:buNone/>
            </a:pPr>
            <a:r>
              <a:rPr lang="en-US" sz="2000" b="0" i="0" u="none" strike="noStrike" cap="small" dirty="0">
                <a:solidFill>
                  <a:schemeClr val="lt1"/>
                </a:solidFill>
                <a:latin typeface="Century Gothic"/>
                <a:ea typeface="Century Gothic"/>
                <a:cs typeface="Century Gothic"/>
                <a:sym typeface="Century Gothic"/>
              </a:rPr>
              <a:t>Reduces risk of model overfitting</a:t>
            </a:r>
          </a:p>
        </p:txBody>
      </p:sp>
      <p:sp>
        <p:nvSpPr>
          <p:cNvPr id="428" name="Google Shape;428;p43"/>
          <p:cNvSpPr txBox="1"/>
          <p:nvPr/>
        </p:nvSpPr>
        <p:spPr>
          <a:xfrm>
            <a:off x="460695" y="5893424"/>
            <a:ext cx="11304585" cy="54801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rgbClr val="00B050"/>
                </a:solidFill>
                <a:latin typeface="Century Gothic"/>
                <a:ea typeface="Century Gothic"/>
                <a:cs typeface="Century Gothic"/>
                <a:sym typeface="Century Gothic"/>
              </a:rPr>
              <a:t>FINAL CONCLUSION: RANDOM FOREST WITH </a:t>
            </a:r>
            <a:r>
              <a:rPr lang="en-US" sz="2000" b="1" dirty="0">
                <a:solidFill>
                  <a:srgbClr val="00B050"/>
                </a:solidFill>
                <a:latin typeface="Century Gothic"/>
                <a:ea typeface="Century Gothic"/>
                <a:cs typeface="Century Gothic"/>
                <a:sym typeface="Century Gothic"/>
              </a:rPr>
              <a:t>12</a:t>
            </a:r>
            <a:r>
              <a:rPr lang="en-US" sz="2000" b="1" i="0" u="none" strike="noStrike" cap="none" dirty="0">
                <a:solidFill>
                  <a:srgbClr val="00B050"/>
                </a:solidFill>
                <a:latin typeface="Century Gothic"/>
                <a:ea typeface="Century Gothic"/>
                <a:cs typeface="Century Gothic"/>
                <a:sym typeface="Century Gothic"/>
              </a:rPr>
              <a:t> FEATURES IS BEST FIT MODEL</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4"/>
          <p:cNvSpPr txBox="1">
            <a:spLocks noGrp="1"/>
          </p:cNvSpPr>
          <p:nvPr>
            <p:ph type="title"/>
          </p:nvPr>
        </p:nvSpPr>
        <p:spPr>
          <a:xfrm>
            <a:off x="241737" y="178676"/>
            <a:ext cx="8430335" cy="110621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3200"/>
              <a:buFont typeface="Century Gothic"/>
              <a:buNone/>
            </a:pPr>
            <a:r>
              <a:rPr lang="en-US" dirty="0"/>
              <a:t>DATA PRODUCT (Web App) - Initial</a:t>
            </a:r>
            <a:endParaRPr dirty="0"/>
          </a:p>
        </p:txBody>
      </p:sp>
      <p:sp>
        <p:nvSpPr>
          <p:cNvPr id="434" name="Google Shape;434;p44"/>
          <p:cNvSpPr txBox="1">
            <a:spLocks noGrp="1"/>
          </p:cNvSpPr>
          <p:nvPr>
            <p:ph type="body" idx="1"/>
          </p:nvPr>
        </p:nvSpPr>
        <p:spPr>
          <a:xfrm>
            <a:off x="678958" y="1284890"/>
            <a:ext cx="9905998" cy="5394434"/>
          </a:xfrm>
          <a:prstGeom prst="rect">
            <a:avLst/>
          </a:prstGeom>
          <a:noFill/>
          <a:ln>
            <a:noFill/>
          </a:ln>
        </p:spPr>
        <p:txBody>
          <a:bodyPr spcFirstLastPara="1" wrap="square" lIns="91425" tIns="45700" rIns="91425" bIns="45700" anchor="ctr" anchorCtr="0">
            <a:noAutofit/>
          </a:bodyPr>
          <a:lstStyle/>
          <a:p>
            <a:pPr marL="285750" lvl="0" indent="-158750" algn="l" rtl="0">
              <a:lnSpc>
                <a:spcPct val="100000"/>
              </a:lnSpc>
              <a:spcBef>
                <a:spcPts val="0"/>
              </a:spcBef>
              <a:spcAft>
                <a:spcPts val="0"/>
              </a:spcAft>
              <a:buSzPts val="2000"/>
              <a:buNone/>
            </a:pPr>
            <a:r>
              <a:rPr lang="en-US" sz="1600" dirty="0"/>
              <a:t>Customer Focused – Car Prediction App</a:t>
            </a:r>
            <a:endParaRPr dirty="0"/>
          </a:p>
          <a:p>
            <a:pPr marL="127000" lvl="0" indent="0" algn="l" rtl="0">
              <a:lnSpc>
                <a:spcPct val="100000"/>
              </a:lnSpc>
              <a:spcBef>
                <a:spcPts val="0"/>
              </a:spcBef>
              <a:spcAft>
                <a:spcPts val="0"/>
              </a:spcAft>
              <a:buSzPts val="2000"/>
              <a:buNone/>
            </a:pPr>
            <a:endParaRPr sz="1600" dirty="0"/>
          </a:p>
          <a:p>
            <a:pPr marL="127000" lvl="0" indent="0" algn="l" rtl="0">
              <a:lnSpc>
                <a:spcPct val="100000"/>
              </a:lnSpc>
              <a:spcBef>
                <a:spcPts val="0"/>
              </a:spcBef>
              <a:spcAft>
                <a:spcPts val="0"/>
              </a:spcAft>
              <a:buSzPts val="2000"/>
              <a:buNone/>
            </a:pPr>
            <a:r>
              <a:rPr lang="en-US" sz="1600" dirty="0"/>
              <a:t>Django or Flask</a:t>
            </a:r>
            <a:endParaRPr dirty="0"/>
          </a:p>
          <a:p>
            <a:pPr marL="469900" lvl="0" indent="-215900" algn="l" rtl="0">
              <a:lnSpc>
                <a:spcPct val="100000"/>
              </a:lnSpc>
              <a:spcBef>
                <a:spcPts val="0"/>
              </a:spcBef>
              <a:spcAft>
                <a:spcPts val="0"/>
              </a:spcAft>
              <a:buSzPts val="2000"/>
              <a:buNone/>
            </a:pPr>
            <a:endParaRPr sz="1600" dirty="0"/>
          </a:p>
          <a:p>
            <a:pPr marL="469900" lvl="0" indent="-342900" algn="l" rtl="0">
              <a:lnSpc>
                <a:spcPct val="100000"/>
              </a:lnSpc>
              <a:spcBef>
                <a:spcPts val="0"/>
              </a:spcBef>
              <a:spcAft>
                <a:spcPts val="0"/>
              </a:spcAft>
              <a:buSzPts val="2000"/>
              <a:buChar char="•"/>
            </a:pPr>
            <a:r>
              <a:rPr lang="en-US" sz="1600" dirty="0"/>
              <a:t>User Input </a:t>
            </a:r>
            <a:endParaRPr dirty="0"/>
          </a:p>
          <a:p>
            <a:pPr marL="927100" lvl="1" indent="-342900" algn="l" rtl="0">
              <a:lnSpc>
                <a:spcPct val="100000"/>
              </a:lnSpc>
              <a:spcBef>
                <a:spcPts val="0"/>
              </a:spcBef>
              <a:spcAft>
                <a:spcPts val="0"/>
              </a:spcAft>
              <a:buSzPts val="2000"/>
              <a:buChar char="•"/>
            </a:pPr>
            <a:r>
              <a:rPr lang="en-US" sz="1600" dirty="0"/>
              <a:t>Make</a:t>
            </a:r>
            <a:endParaRPr dirty="0"/>
          </a:p>
          <a:p>
            <a:pPr marL="927100" lvl="1" indent="-342900" algn="l" rtl="0">
              <a:lnSpc>
                <a:spcPct val="100000"/>
              </a:lnSpc>
              <a:spcBef>
                <a:spcPts val="0"/>
              </a:spcBef>
              <a:spcAft>
                <a:spcPts val="0"/>
              </a:spcAft>
              <a:buSzPts val="2000"/>
              <a:buChar char="•"/>
            </a:pPr>
            <a:r>
              <a:rPr lang="en-US" sz="1600" dirty="0"/>
              <a:t>Model</a:t>
            </a:r>
            <a:endParaRPr dirty="0"/>
          </a:p>
          <a:p>
            <a:pPr marL="927100" lvl="1" indent="-342900" algn="l" rtl="0">
              <a:lnSpc>
                <a:spcPct val="100000"/>
              </a:lnSpc>
              <a:spcBef>
                <a:spcPts val="0"/>
              </a:spcBef>
              <a:spcAft>
                <a:spcPts val="0"/>
              </a:spcAft>
              <a:buSzPts val="2000"/>
              <a:buChar char="•"/>
            </a:pPr>
            <a:r>
              <a:rPr lang="en-US" sz="1600" dirty="0"/>
              <a:t>Year</a:t>
            </a:r>
            <a:endParaRPr dirty="0"/>
          </a:p>
          <a:p>
            <a:pPr marL="927100" lvl="1" indent="-342900" algn="l" rtl="0">
              <a:lnSpc>
                <a:spcPct val="100000"/>
              </a:lnSpc>
              <a:spcBef>
                <a:spcPts val="0"/>
              </a:spcBef>
              <a:spcAft>
                <a:spcPts val="0"/>
              </a:spcAft>
              <a:buSzPts val="2000"/>
              <a:buChar char="•"/>
            </a:pPr>
            <a:r>
              <a:rPr lang="en-US" sz="1600" dirty="0"/>
              <a:t>Zip Code</a:t>
            </a:r>
            <a:endParaRPr dirty="0"/>
          </a:p>
          <a:p>
            <a:pPr marL="469900" lvl="0" indent="-342900" algn="l" rtl="0">
              <a:lnSpc>
                <a:spcPct val="100000"/>
              </a:lnSpc>
              <a:spcBef>
                <a:spcPts val="0"/>
              </a:spcBef>
              <a:spcAft>
                <a:spcPts val="0"/>
              </a:spcAft>
              <a:buSzPts val="2000"/>
              <a:buChar char="•"/>
            </a:pPr>
            <a:r>
              <a:rPr lang="en-US" sz="1600" dirty="0"/>
              <a:t>Provide Prediction(s) and Insight(s)</a:t>
            </a:r>
            <a:endParaRPr dirty="0"/>
          </a:p>
          <a:p>
            <a:pPr marL="914400" lvl="1" indent="-342900" algn="l" rtl="0">
              <a:lnSpc>
                <a:spcPct val="100000"/>
              </a:lnSpc>
              <a:spcBef>
                <a:spcPts val="600"/>
              </a:spcBef>
              <a:spcAft>
                <a:spcPts val="0"/>
              </a:spcAft>
              <a:buSzPts val="1800"/>
              <a:buChar char="•"/>
            </a:pPr>
            <a:r>
              <a:rPr lang="en-US" sz="1600" dirty="0"/>
              <a:t>Price Prediction Per Selected Car</a:t>
            </a:r>
            <a:endParaRPr dirty="0"/>
          </a:p>
          <a:p>
            <a:pPr marL="914400" lvl="1" indent="-342900" algn="l" rtl="0">
              <a:lnSpc>
                <a:spcPct val="100000"/>
              </a:lnSpc>
              <a:spcBef>
                <a:spcPts val="600"/>
              </a:spcBef>
              <a:spcAft>
                <a:spcPts val="0"/>
              </a:spcAft>
              <a:buSzPts val="1800"/>
              <a:buChar char="•"/>
            </a:pPr>
            <a:r>
              <a:rPr lang="en-US" sz="1600" dirty="0"/>
              <a:t>Best Year for Deals</a:t>
            </a:r>
            <a:endParaRPr dirty="0"/>
          </a:p>
          <a:p>
            <a:pPr marL="914400" lvl="1" indent="-342900" algn="l" rtl="0">
              <a:lnSpc>
                <a:spcPct val="100000"/>
              </a:lnSpc>
              <a:spcBef>
                <a:spcPts val="600"/>
              </a:spcBef>
              <a:spcAft>
                <a:spcPts val="0"/>
              </a:spcAft>
              <a:buSzPts val="1800"/>
              <a:buChar char="•"/>
            </a:pPr>
            <a:r>
              <a:rPr lang="en-US" sz="1600" dirty="0"/>
              <a:t>Best Make and/or Models for Deals</a:t>
            </a:r>
            <a:endParaRPr dirty="0"/>
          </a:p>
          <a:p>
            <a:pPr marL="914400" lvl="1" indent="-342900" algn="l" rtl="0">
              <a:lnSpc>
                <a:spcPct val="100000"/>
              </a:lnSpc>
              <a:spcBef>
                <a:spcPts val="600"/>
              </a:spcBef>
              <a:spcAft>
                <a:spcPts val="0"/>
              </a:spcAft>
              <a:buSzPts val="1800"/>
              <a:buChar char="•"/>
            </a:pPr>
            <a:r>
              <a:rPr lang="en-US" sz="1600" dirty="0"/>
              <a:t>Region Specific Deals</a:t>
            </a:r>
            <a:endParaRPr dirty="0"/>
          </a:p>
          <a:p>
            <a:pPr marL="914400" lvl="1" indent="-342900" algn="l" rtl="0">
              <a:lnSpc>
                <a:spcPct val="100000"/>
              </a:lnSpc>
              <a:spcBef>
                <a:spcPts val="600"/>
              </a:spcBef>
              <a:spcAft>
                <a:spcPts val="0"/>
              </a:spcAft>
              <a:buSzPts val="1800"/>
              <a:buChar char="•"/>
            </a:pPr>
            <a:r>
              <a:rPr lang="en-US" sz="1600" dirty="0"/>
              <a:t>Alternate Makes and Models The User Might Like</a:t>
            </a:r>
            <a:endParaRPr dirty="0"/>
          </a:p>
          <a:p>
            <a:pPr marL="1371600" lvl="2" indent="-228600" algn="l" rtl="0">
              <a:lnSpc>
                <a:spcPct val="100000"/>
              </a:lnSpc>
              <a:spcBef>
                <a:spcPts val="600"/>
              </a:spcBef>
              <a:spcAft>
                <a:spcPts val="0"/>
              </a:spcAft>
              <a:buSzPts val="1800"/>
              <a:buNone/>
            </a:pPr>
            <a:endParaRPr dirty="0"/>
          </a:p>
          <a:p>
            <a:pPr marL="1384300" lvl="2" indent="-215900" algn="l" rtl="0">
              <a:lnSpc>
                <a:spcPct val="100000"/>
              </a:lnSpc>
              <a:spcBef>
                <a:spcPts val="0"/>
              </a:spcBef>
              <a:spcAft>
                <a:spcPts val="0"/>
              </a:spcAft>
              <a:buSzPts val="2000"/>
              <a:buNone/>
            </a:pPr>
            <a:endParaRPr dirty="0"/>
          </a:p>
          <a:p>
            <a:pPr marL="1384300" lvl="2" indent="-215900" algn="l" rtl="0">
              <a:lnSpc>
                <a:spcPct val="100000"/>
              </a:lnSpc>
              <a:spcBef>
                <a:spcPts val="0"/>
              </a:spcBef>
              <a:spcAft>
                <a:spcPts val="0"/>
              </a:spcAft>
              <a:buSzPts val="2000"/>
              <a:buNone/>
            </a:pPr>
            <a:endParaRPr dirty="0"/>
          </a:p>
          <a:p>
            <a:pPr marL="1384300" lvl="2" indent="-215900" algn="l" rtl="0">
              <a:lnSpc>
                <a:spcPct val="100000"/>
              </a:lnSpc>
              <a:spcBef>
                <a:spcPts val="0"/>
              </a:spcBef>
              <a:spcAft>
                <a:spcPts val="0"/>
              </a:spcAft>
              <a:buSzPts val="2000"/>
              <a:buNone/>
            </a:pP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5"/>
          <p:cNvSpPr txBox="1">
            <a:spLocks noGrp="1"/>
          </p:cNvSpPr>
          <p:nvPr>
            <p:ph type="title"/>
          </p:nvPr>
        </p:nvSpPr>
        <p:spPr>
          <a:xfrm>
            <a:off x="304799" y="136634"/>
            <a:ext cx="9501353" cy="120080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1800"/>
              <a:buNone/>
            </a:pPr>
            <a:r>
              <a:rPr lang="en-US"/>
              <a:t>DATA PRODUCT (Jupyter Widgets) - Actual</a:t>
            </a:r>
            <a:endParaRPr/>
          </a:p>
        </p:txBody>
      </p:sp>
      <p:sp>
        <p:nvSpPr>
          <p:cNvPr id="440" name="Google Shape;440;p45"/>
          <p:cNvSpPr txBox="1">
            <a:spLocks noGrp="1"/>
          </p:cNvSpPr>
          <p:nvPr>
            <p:ph type="body" idx="1"/>
          </p:nvPr>
        </p:nvSpPr>
        <p:spPr>
          <a:xfrm>
            <a:off x="815592" y="2722178"/>
            <a:ext cx="9905998" cy="3999188"/>
          </a:xfrm>
          <a:prstGeom prst="rect">
            <a:avLst/>
          </a:prstGeom>
          <a:noFill/>
          <a:ln>
            <a:noFill/>
          </a:ln>
        </p:spPr>
        <p:txBody>
          <a:bodyPr spcFirstLastPara="1" wrap="square" lIns="91425" tIns="45700" rIns="91425" bIns="45700" anchor="ctr" anchorCtr="0">
            <a:noAutofit/>
          </a:bodyPr>
          <a:lstStyle/>
          <a:p>
            <a:pPr marL="114300" lvl="0" indent="0" algn="l" rtl="0">
              <a:lnSpc>
                <a:spcPct val="100000"/>
              </a:lnSpc>
              <a:spcBef>
                <a:spcPts val="360"/>
              </a:spcBef>
              <a:spcAft>
                <a:spcPts val="0"/>
              </a:spcAft>
              <a:buSzPts val="1800"/>
              <a:buNone/>
            </a:pPr>
            <a:r>
              <a:rPr lang="en-US" sz="1800" dirty="0"/>
              <a:t>Customer Focused – Car Buying Pre-Production Code</a:t>
            </a:r>
            <a:endParaRPr sz="1800" dirty="0"/>
          </a:p>
          <a:p>
            <a:pPr marL="114300" lvl="0" indent="0" algn="l" rtl="0">
              <a:lnSpc>
                <a:spcPct val="100000"/>
              </a:lnSpc>
              <a:spcBef>
                <a:spcPts val="360"/>
              </a:spcBef>
              <a:spcAft>
                <a:spcPts val="0"/>
              </a:spcAft>
              <a:buSzPts val="1800"/>
              <a:buNone/>
            </a:pPr>
            <a:endParaRPr sz="1800" dirty="0"/>
          </a:p>
          <a:p>
            <a:pPr marL="114300" lvl="0" indent="0" algn="l" rtl="0">
              <a:lnSpc>
                <a:spcPct val="100000"/>
              </a:lnSpc>
              <a:spcBef>
                <a:spcPts val="360"/>
              </a:spcBef>
              <a:spcAft>
                <a:spcPts val="0"/>
              </a:spcAft>
              <a:buSzPts val="1800"/>
              <a:buNone/>
            </a:pPr>
            <a:r>
              <a:rPr lang="en-US" sz="1800" dirty="0"/>
              <a:t>Jupyter Notebook with Prediction Code</a:t>
            </a:r>
          </a:p>
          <a:p>
            <a:pPr marL="114300" lvl="0" indent="0" algn="l" rtl="0">
              <a:lnSpc>
                <a:spcPct val="100000"/>
              </a:lnSpc>
              <a:spcBef>
                <a:spcPts val="360"/>
              </a:spcBef>
              <a:spcAft>
                <a:spcPts val="0"/>
              </a:spcAft>
              <a:buSzPts val="1800"/>
              <a:buNone/>
            </a:pPr>
            <a:endParaRPr lang="en-US" sz="1800" dirty="0"/>
          </a:p>
          <a:p>
            <a:pPr marL="114300" lvl="0" indent="0" algn="l" rtl="0">
              <a:lnSpc>
                <a:spcPct val="100000"/>
              </a:lnSpc>
              <a:spcBef>
                <a:spcPts val="360"/>
              </a:spcBef>
              <a:spcAft>
                <a:spcPts val="0"/>
              </a:spcAft>
              <a:buSzPts val="1800"/>
              <a:buNone/>
            </a:pPr>
            <a:r>
              <a:rPr lang="en-US" sz="1800" dirty="0"/>
              <a:t>User Input(s)</a:t>
            </a:r>
          </a:p>
          <a:p>
            <a:pPr marL="114300" lvl="0" indent="0" algn="l" rtl="0">
              <a:lnSpc>
                <a:spcPct val="100000"/>
              </a:lnSpc>
              <a:spcBef>
                <a:spcPts val="360"/>
              </a:spcBef>
              <a:spcAft>
                <a:spcPts val="0"/>
              </a:spcAft>
              <a:buSzPts val="1800"/>
              <a:buNone/>
            </a:pPr>
            <a:endParaRPr sz="1800" dirty="0"/>
          </a:p>
          <a:p>
            <a:pPr marL="927100" lvl="1" indent="-342900" algn="l" rtl="0">
              <a:lnSpc>
                <a:spcPct val="100000"/>
              </a:lnSpc>
              <a:spcBef>
                <a:spcPts val="0"/>
              </a:spcBef>
              <a:spcAft>
                <a:spcPts val="0"/>
              </a:spcAft>
              <a:buSzPts val="2000"/>
              <a:buChar char="•"/>
            </a:pPr>
            <a:r>
              <a:rPr lang="en-US" dirty="0"/>
              <a:t>Make</a:t>
            </a:r>
            <a:endParaRPr dirty="0"/>
          </a:p>
          <a:p>
            <a:pPr marL="927100" lvl="1" indent="-342900" algn="l" rtl="0">
              <a:lnSpc>
                <a:spcPct val="100000"/>
              </a:lnSpc>
              <a:spcBef>
                <a:spcPts val="0"/>
              </a:spcBef>
              <a:spcAft>
                <a:spcPts val="0"/>
              </a:spcAft>
              <a:buSzPts val="2000"/>
              <a:buChar char="•"/>
            </a:pPr>
            <a:r>
              <a:rPr lang="en-US" dirty="0"/>
              <a:t>Model</a:t>
            </a:r>
            <a:endParaRPr dirty="0"/>
          </a:p>
          <a:p>
            <a:pPr marL="927100" lvl="1" indent="-342900" algn="l" rtl="0">
              <a:lnSpc>
                <a:spcPct val="100000"/>
              </a:lnSpc>
              <a:spcBef>
                <a:spcPts val="0"/>
              </a:spcBef>
              <a:spcAft>
                <a:spcPts val="0"/>
              </a:spcAft>
              <a:buSzPts val="2000"/>
              <a:buChar char="•"/>
            </a:pPr>
            <a:r>
              <a:rPr lang="en-US" dirty="0"/>
              <a:t>Year</a:t>
            </a:r>
          </a:p>
          <a:p>
            <a:pPr marL="927100" lvl="1" indent="-342900" algn="l" rtl="0">
              <a:lnSpc>
                <a:spcPct val="100000"/>
              </a:lnSpc>
              <a:spcBef>
                <a:spcPts val="0"/>
              </a:spcBef>
              <a:spcAft>
                <a:spcPts val="0"/>
              </a:spcAft>
              <a:buSzPts val="2000"/>
              <a:buChar char="•"/>
            </a:pPr>
            <a:r>
              <a:rPr lang="en-US" dirty="0"/>
              <a:t>Body Type</a:t>
            </a:r>
            <a:endParaRPr dirty="0"/>
          </a:p>
          <a:p>
            <a:pPr marL="927100" lvl="1" indent="-342900" algn="l" rtl="0">
              <a:lnSpc>
                <a:spcPct val="100000"/>
              </a:lnSpc>
              <a:spcBef>
                <a:spcPts val="0"/>
              </a:spcBef>
              <a:spcAft>
                <a:spcPts val="0"/>
              </a:spcAft>
              <a:buSzPts val="2000"/>
              <a:buChar char="•"/>
            </a:pPr>
            <a:r>
              <a:rPr lang="en-US" dirty="0"/>
              <a:t>Zip Code</a:t>
            </a:r>
          </a:p>
          <a:p>
            <a:pPr marL="927100" lvl="1" indent="-342900" algn="l" rtl="0">
              <a:lnSpc>
                <a:spcPct val="100000"/>
              </a:lnSpc>
              <a:spcBef>
                <a:spcPts val="0"/>
              </a:spcBef>
              <a:spcAft>
                <a:spcPts val="0"/>
              </a:spcAft>
              <a:buSzPts val="2000"/>
              <a:buChar char="•"/>
            </a:pPr>
            <a:endParaRPr dirty="0"/>
          </a:p>
          <a:p>
            <a:pPr marL="114300" lvl="0" indent="0" algn="l" rtl="0">
              <a:lnSpc>
                <a:spcPct val="100000"/>
              </a:lnSpc>
              <a:spcBef>
                <a:spcPts val="360"/>
              </a:spcBef>
              <a:spcAft>
                <a:spcPts val="0"/>
              </a:spcAft>
              <a:buSzPts val="1800"/>
              <a:buNone/>
            </a:pPr>
            <a:r>
              <a:rPr lang="en-US" sz="1800" dirty="0"/>
              <a:t>Goal: Display our Top two predictors Using Dummy Variables</a:t>
            </a:r>
          </a:p>
          <a:p>
            <a:pPr lvl="1">
              <a:spcBef>
                <a:spcPts val="360"/>
              </a:spcBef>
            </a:pPr>
            <a:r>
              <a:rPr lang="en-US" dirty="0"/>
              <a:t>Take a Random Vehicle</a:t>
            </a:r>
          </a:p>
          <a:p>
            <a:pPr lvl="1">
              <a:spcBef>
                <a:spcPts val="360"/>
              </a:spcBef>
            </a:pPr>
            <a:r>
              <a:rPr lang="en-US" dirty="0"/>
              <a:t> Use Gradient Boosting Regressor and Random Forest Regressor to Predict the Price</a:t>
            </a:r>
          </a:p>
          <a:p>
            <a:pPr lvl="1">
              <a:spcBef>
                <a:spcPts val="360"/>
              </a:spcBef>
            </a:pPr>
            <a:endParaRPr lang="en-US" sz="1400" dirty="0"/>
          </a:p>
          <a:p>
            <a:pPr lvl="1">
              <a:spcBef>
                <a:spcPts val="360"/>
              </a:spcBef>
            </a:pPr>
            <a:endParaRPr dirty="0"/>
          </a:p>
          <a:p>
            <a:pPr marL="1828800" lvl="3" indent="-228600" algn="l" rtl="0">
              <a:lnSpc>
                <a:spcPct val="100000"/>
              </a:lnSpc>
              <a:spcBef>
                <a:spcPts val="600"/>
              </a:spcBef>
              <a:spcAft>
                <a:spcPts val="0"/>
              </a:spcAft>
              <a:buSzPts val="1800"/>
              <a:buNone/>
            </a:pPr>
            <a:endParaRPr dirty="0"/>
          </a:p>
          <a:p>
            <a:pPr marL="1028700" lvl="2" indent="0" algn="l" rtl="0">
              <a:lnSpc>
                <a:spcPct val="100000"/>
              </a:lnSpc>
              <a:spcBef>
                <a:spcPts val="600"/>
              </a:spcBef>
              <a:spcAft>
                <a:spcPts val="0"/>
              </a:spcAft>
              <a:buSzPts val="1800"/>
              <a:buNone/>
            </a:pPr>
            <a:endParaRPr dirty="0"/>
          </a:p>
          <a:p>
            <a:pPr marL="1371600" lvl="2" indent="-228600" algn="l" rtl="0">
              <a:lnSpc>
                <a:spcPct val="100000"/>
              </a:lnSpc>
              <a:spcBef>
                <a:spcPts val="600"/>
              </a:spcBef>
              <a:spcAft>
                <a:spcPts val="0"/>
              </a:spcAft>
              <a:buSzPts val="1800"/>
              <a:buNone/>
            </a:pPr>
            <a:endParaRPr dirty="0"/>
          </a:p>
          <a:p>
            <a:pPr marL="914400" lvl="1" indent="-228600" algn="l" rtl="0">
              <a:lnSpc>
                <a:spcPct val="100000"/>
              </a:lnSpc>
              <a:spcBef>
                <a:spcPts val="600"/>
              </a:spcBef>
              <a:spcAft>
                <a:spcPts val="0"/>
              </a:spcAft>
              <a:buSzPts val="1800"/>
              <a:buNone/>
            </a:pP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3;&#10;&#13;&#10;Description automatically generated">
            <a:extLst>
              <a:ext uri="{FF2B5EF4-FFF2-40B4-BE49-F238E27FC236}">
                <a16:creationId xmlns:a16="http://schemas.microsoft.com/office/drawing/2014/main" id="{6E4B23AF-176D-9645-9F1B-7211054E26E4}"/>
              </a:ext>
            </a:extLst>
          </p:cNvPr>
          <p:cNvPicPr>
            <a:picLocks noChangeAspect="1"/>
          </p:cNvPicPr>
          <p:nvPr/>
        </p:nvPicPr>
        <p:blipFill>
          <a:blip r:embed="rId2"/>
          <a:stretch>
            <a:fillRect/>
          </a:stretch>
        </p:blipFill>
        <p:spPr>
          <a:xfrm>
            <a:off x="3731881" y="0"/>
            <a:ext cx="8460120" cy="6858000"/>
          </a:xfrm>
          <a:prstGeom prst="rect">
            <a:avLst/>
          </a:prstGeom>
        </p:spPr>
      </p:pic>
      <p:sp>
        <p:nvSpPr>
          <p:cNvPr id="5" name="TextBox 4">
            <a:extLst>
              <a:ext uri="{FF2B5EF4-FFF2-40B4-BE49-F238E27FC236}">
                <a16:creationId xmlns:a16="http://schemas.microsoft.com/office/drawing/2014/main" id="{533DB4A3-F420-2244-9910-5E54DD03E01F}"/>
              </a:ext>
            </a:extLst>
          </p:cNvPr>
          <p:cNvSpPr txBox="1"/>
          <p:nvPr/>
        </p:nvSpPr>
        <p:spPr>
          <a:xfrm>
            <a:off x="0" y="2451954"/>
            <a:ext cx="3731881" cy="830997"/>
          </a:xfrm>
          <a:prstGeom prst="rect">
            <a:avLst/>
          </a:prstGeom>
          <a:noFill/>
        </p:spPr>
        <p:txBody>
          <a:bodyPr wrap="square" rtlCol="0">
            <a:spAutoFit/>
          </a:bodyPr>
          <a:lstStyle/>
          <a:p>
            <a:pPr algn="ctr"/>
            <a:r>
              <a:rPr lang="en-US" sz="2400" b="1" dirty="0">
                <a:solidFill>
                  <a:schemeClr val="bg1"/>
                </a:solidFill>
                <a:latin typeface="Century Gothic" panose="020B0502020202020204" pitchFamily="34" charset="0"/>
                <a:cs typeface="Calibri" panose="020F0502020204030204" pitchFamily="34" charset="0"/>
              </a:rPr>
              <a:t>Vehicle we used in testing</a:t>
            </a:r>
          </a:p>
        </p:txBody>
      </p:sp>
    </p:spTree>
    <p:extLst>
      <p:ext uri="{BB962C8B-B14F-4D97-AF65-F5344CB8AC3E}">
        <p14:creationId xmlns:p14="http://schemas.microsoft.com/office/powerpoint/2010/main" val="3706518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social media post&#13;&#10;&#13;&#10;Description automatically generated">
            <a:extLst>
              <a:ext uri="{FF2B5EF4-FFF2-40B4-BE49-F238E27FC236}">
                <a16:creationId xmlns:a16="http://schemas.microsoft.com/office/drawing/2014/main" id="{A342102E-D9D0-DF4E-A874-FAF89AF13D49}"/>
              </a:ext>
            </a:extLst>
          </p:cNvPr>
          <p:cNvPicPr>
            <a:picLocks noChangeAspect="1"/>
          </p:cNvPicPr>
          <p:nvPr/>
        </p:nvPicPr>
        <p:blipFill>
          <a:blip r:embed="rId2"/>
          <a:stretch>
            <a:fillRect/>
          </a:stretch>
        </p:blipFill>
        <p:spPr>
          <a:xfrm>
            <a:off x="0" y="1400325"/>
            <a:ext cx="12192000" cy="5056231"/>
          </a:xfrm>
          <a:prstGeom prst="rect">
            <a:avLst/>
          </a:prstGeom>
        </p:spPr>
      </p:pic>
      <p:sp>
        <p:nvSpPr>
          <p:cNvPr id="9" name="TextBox 8">
            <a:extLst>
              <a:ext uri="{FF2B5EF4-FFF2-40B4-BE49-F238E27FC236}">
                <a16:creationId xmlns:a16="http://schemas.microsoft.com/office/drawing/2014/main" id="{9C067D3E-F6B5-4B42-9245-0C8CF0F8B41D}"/>
              </a:ext>
            </a:extLst>
          </p:cNvPr>
          <p:cNvSpPr txBox="1"/>
          <p:nvPr/>
        </p:nvSpPr>
        <p:spPr>
          <a:xfrm>
            <a:off x="4034377" y="401444"/>
            <a:ext cx="4123245" cy="646331"/>
          </a:xfrm>
          <a:prstGeom prst="rect">
            <a:avLst/>
          </a:prstGeom>
          <a:noFill/>
        </p:spPr>
        <p:txBody>
          <a:bodyPr wrap="none" rtlCol="0">
            <a:spAutoFit/>
          </a:bodyPr>
          <a:lstStyle/>
          <a:p>
            <a:r>
              <a:rPr lang="en-US" sz="3600" dirty="0">
                <a:solidFill>
                  <a:schemeClr val="bg1"/>
                </a:solidFill>
                <a:latin typeface="Century Gothic" panose="020B0502020202020204" pitchFamily="34" charset="0"/>
              </a:rPr>
              <a:t>Dummy Variables</a:t>
            </a:r>
          </a:p>
        </p:txBody>
      </p:sp>
    </p:spTree>
    <p:extLst>
      <p:ext uri="{BB962C8B-B14F-4D97-AF65-F5344CB8AC3E}">
        <p14:creationId xmlns:p14="http://schemas.microsoft.com/office/powerpoint/2010/main" val="1708036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323025" y="4705"/>
            <a:ext cx="6842400" cy="128561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3200"/>
              <a:buFont typeface="Century Gothic"/>
              <a:buNone/>
            </a:pPr>
            <a:r>
              <a:rPr lang="en-US" dirty="0"/>
              <a:t>MOTIVATION AND TARGET</a:t>
            </a:r>
            <a:endParaRPr dirty="0"/>
          </a:p>
        </p:txBody>
      </p:sp>
      <p:sp>
        <p:nvSpPr>
          <p:cNvPr id="143" name="Google Shape;143;p21"/>
          <p:cNvSpPr txBox="1">
            <a:spLocks noGrp="1"/>
          </p:cNvSpPr>
          <p:nvPr>
            <p:ph type="body" idx="1"/>
          </p:nvPr>
        </p:nvSpPr>
        <p:spPr>
          <a:xfrm>
            <a:off x="625065" y="1776966"/>
            <a:ext cx="6930900" cy="4614300"/>
          </a:xfrm>
          <a:prstGeom prst="rect">
            <a:avLst/>
          </a:prstGeom>
          <a:noFill/>
          <a:ln>
            <a:noFill/>
          </a:ln>
        </p:spPr>
        <p:txBody>
          <a:bodyPr spcFirstLastPara="1" wrap="square" lIns="91425" tIns="45700" rIns="91425" bIns="45700" anchor="ctr" anchorCtr="0">
            <a:noAutofit/>
          </a:bodyPr>
          <a:lstStyle/>
          <a:p>
            <a:pPr marL="285750" lvl="0" indent="-285750" algn="l" rtl="0">
              <a:lnSpc>
                <a:spcPct val="70000"/>
              </a:lnSpc>
              <a:spcBef>
                <a:spcPts val="0"/>
              </a:spcBef>
              <a:spcAft>
                <a:spcPts val="0"/>
              </a:spcAft>
              <a:buSzPts val="1295"/>
              <a:buChar char="•"/>
            </a:pPr>
            <a:r>
              <a:rPr lang="en-US" dirty="0"/>
              <a:t>Motivation</a:t>
            </a:r>
            <a:endParaRPr dirty="0"/>
          </a:p>
          <a:p>
            <a:pPr marL="742950" lvl="1" indent="-285750" algn="l" rtl="0">
              <a:lnSpc>
                <a:spcPct val="70000"/>
              </a:lnSpc>
              <a:spcBef>
                <a:spcPts val="859"/>
              </a:spcBef>
              <a:spcAft>
                <a:spcPts val="0"/>
              </a:spcAft>
              <a:buSzPts val="1295"/>
              <a:buChar char="•"/>
            </a:pPr>
            <a:r>
              <a:rPr lang="en-US" sz="2000" dirty="0"/>
              <a:t>Predict car listing price – Help Customers Find the Best Price for their Specific Used Car Needs</a:t>
            </a:r>
            <a:endParaRPr sz="2000" dirty="0"/>
          </a:p>
          <a:p>
            <a:pPr marL="1200150" lvl="2" indent="-285750" algn="l" rtl="0">
              <a:lnSpc>
                <a:spcPct val="70000"/>
              </a:lnSpc>
              <a:spcBef>
                <a:spcPts val="859"/>
              </a:spcBef>
              <a:spcAft>
                <a:spcPts val="0"/>
              </a:spcAft>
              <a:buSzPts val="1295"/>
              <a:buChar char="•"/>
            </a:pPr>
            <a:r>
              <a:rPr lang="en-US" sz="2000" dirty="0"/>
              <a:t>Find One or A Set of Model Forms that would be Conducive to Predicting Car Prices</a:t>
            </a:r>
            <a:endParaRPr sz="2000" dirty="0"/>
          </a:p>
          <a:p>
            <a:pPr marL="1200150" lvl="2" indent="-285750" algn="l" rtl="0">
              <a:lnSpc>
                <a:spcPct val="70000"/>
              </a:lnSpc>
              <a:spcBef>
                <a:spcPts val="859"/>
              </a:spcBef>
              <a:spcAft>
                <a:spcPts val="0"/>
              </a:spcAft>
              <a:buSzPts val="1295"/>
              <a:buChar char="•"/>
            </a:pPr>
            <a:r>
              <a:rPr lang="en-US" sz="2000" dirty="0"/>
              <a:t>Find Out If Regions and Other Demographic Data Made a Material Difference in Car Listing Price</a:t>
            </a:r>
            <a:endParaRPr sz="2000" dirty="0"/>
          </a:p>
          <a:p>
            <a:pPr marL="1200150" lvl="2" indent="-203517" algn="l" rtl="0">
              <a:lnSpc>
                <a:spcPct val="70000"/>
              </a:lnSpc>
              <a:spcBef>
                <a:spcPts val="859"/>
              </a:spcBef>
              <a:spcAft>
                <a:spcPts val="0"/>
              </a:spcAft>
              <a:buSzPts val="1295"/>
              <a:buNone/>
            </a:pPr>
            <a:endParaRPr sz="2000" dirty="0"/>
          </a:p>
          <a:p>
            <a:pPr marL="285750" lvl="0" indent="-285750" algn="l" rtl="0">
              <a:lnSpc>
                <a:spcPct val="70000"/>
              </a:lnSpc>
              <a:spcBef>
                <a:spcPts val="859"/>
              </a:spcBef>
              <a:spcAft>
                <a:spcPts val="0"/>
              </a:spcAft>
              <a:buSzPts val="1295"/>
              <a:buChar char="•"/>
            </a:pPr>
            <a:r>
              <a:rPr lang="en-US" dirty="0"/>
              <a:t>Suggested Target</a:t>
            </a:r>
            <a:endParaRPr dirty="0"/>
          </a:p>
          <a:p>
            <a:pPr marL="742950" lvl="1" indent="-285750" algn="l" rtl="0">
              <a:lnSpc>
                <a:spcPct val="70000"/>
              </a:lnSpc>
              <a:spcBef>
                <a:spcPts val="859"/>
              </a:spcBef>
              <a:spcAft>
                <a:spcPts val="0"/>
              </a:spcAft>
              <a:buSzPts val="1295"/>
              <a:buChar char="•"/>
            </a:pPr>
            <a:r>
              <a:rPr lang="en-US" sz="2000" dirty="0"/>
              <a:t>Price Prediction  App</a:t>
            </a:r>
            <a:endParaRPr sz="2000" dirty="0"/>
          </a:p>
          <a:p>
            <a:pPr marL="285750" lvl="0" indent="-203516" algn="l" rtl="0">
              <a:lnSpc>
                <a:spcPct val="70000"/>
              </a:lnSpc>
              <a:spcBef>
                <a:spcPts val="859"/>
              </a:spcBef>
              <a:spcAft>
                <a:spcPts val="0"/>
              </a:spcAft>
              <a:buSzPts val="1295"/>
              <a:buNone/>
            </a:pPr>
            <a:endParaRPr dirty="0"/>
          </a:p>
          <a:p>
            <a:pPr marL="285750" lvl="0" indent="-285750" algn="l" rtl="0">
              <a:lnSpc>
                <a:spcPct val="70000"/>
              </a:lnSpc>
              <a:spcBef>
                <a:spcPts val="859"/>
              </a:spcBef>
              <a:spcAft>
                <a:spcPts val="0"/>
              </a:spcAft>
              <a:buSzPts val="1295"/>
              <a:buChar char="•"/>
            </a:pPr>
            <a:r>
              <a:rPr lang="en-US" dirty="0"/>
              <a:t>Actual Target – </a:t>
            </a:r>
            <a:r>
              <a:rPr lang="en-US" dirty="0" err="1"/>
              <a:t>Jupyter</a:t>
            </a:r>
            <a:r>
              <a:rPr lang="en-US" dirty="0"/>
              <a:t> Widget to show Integral components of the Solution</a:t>
            </a:r>
            <a:endParaRPr dirty="0"/>
          </a:p>
          <a:p>
            <a:pPr marL="742950" lvl="1" indent="-285750" algn="l" rtl="0">
              <a:lnSpc>
                <a:spcPct val="70000"/>
              </a:lnSpc>
              <a:spcBef>
                <a:spcPts val="859"/>
              </a:spcBef>
              <a:spcAft>
                <a:spcPts val="0"/>
              </a:spcAft>
              <a:buSzPts val="1295"/>
              <a:buChar char="•"/>
            </a:pPr>
            <a:r>
              <a:rPr lang="en-US" sz="2000" dirty="0"/>
              <a:t>Demonstrate underlying abilities of possible app</a:t>
            </a:r>
            <a:endParaRPr sz="2000" dirty="0"/>
          </a:p>
          <a:p>
            <a:pPr marL="742950" lvl="1" indent="-221169" algn="l" rtl="0">
              <a:lnSpc>
                <a:spcPct val="70000"/>
              </a:lnSpc>
              <a:spcBef>
                <a:spcPts val="803"/>
              </a:spcBef>
              <a:spcAft>
                <a:spcPts val="0"/>
              </a:spcAft>
              <a:buSzPts val="1017"/>
              <a:buNone/>
            </a:pPr>
            <a:endParaRPr sz="1600" dirty="0"/>
          </a:p>
          <a:p>
            <a:pPr marL="742950" lvl="1" indent="-221169" algn="l" rtl="0">
              <a:lnSpc>
                <a:spcPct val="70000"/>
              </a:lnSpc>
              <a:spcBef>
                <a:spcPts val="803"/>
              </a:spcBef>
              <a:spcAft>
                <a:spcPts val="0"/>
              </a:spcAft>
              <a:buSzPts val="1017"/>
              <a:buNone/>
            </a:pPr>
            <a:endParaRPr sz="1600" dirty="0"/>
          </a:p>
          <a:p>
            <a:pPr marL="742950" lvl="1" indent="-221169" algn="l" rtl="0">
              <a:lnSpc>
                <a:spcPct val="70000"/>
              </a:lnSpc>
              <a:spcBef>
                <a:spcPts val="803"/>
              </a:spcBef>
              <a:spcAft>
                <a:spcPts val="0"/>
              </a:spcAft>
              <a:buSzPts val="1017"/>
              <a:buNone/>
            </a:pPr>
            <a:endParaRPr sz="1600" dirty="0"/>
          </a:p>
        </p:txBody>
      </p:sp>
      <p:pic>
        <p:nvPicPr>
          <p:cNvPr id="144" name="Google Shape;144;p21"/>
          <p:cNvPicPr preferRelativeResize="0"/>
          <p:nvPr/>
        </p:nvPicPr>
        <p:blipFill rotWithShape="1">
          <a:blip r:embed="rId4">
            <a:alphaModFix/>
          </a:blip>
          <a:srcRect l="33703" r="40929"/>
          <a:stretch/>
        </p:blipFill>
        <p:spPr>
          <a:xfrm>
            <a:off x="7994456" y="4705"/>
            <a:ext cx="4272094" cy="6848596"/>
          </a:xfrm>
          <a:prstGeom prst="rect">
            <a:avLst/>
          </a:prstGeom>
          <a:noFill/>
          <a:ln w="38100" cap="flat" cmpd="sng">
            <a:solidFill>
              <a:schemeClr val="dk2"/>
            </a:solidFill>
            <a:prstDash val="solid"/>
            <a:round/>
            <a:headEnd type="none" w="sm" len="sm"/>
            <a:tailEnd type="none" w="sm" len="sm"/>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BD16D-00DB-4C45-B9A9-22782CE338BE}"/>
              </a:ext>
            </a:extLst>
          </p:cNvPr>
          <p:cNvSpPr>
            <a:spLocks noGrp="1"/>
          </p:cNvSpPr>
          <p:nvPr>
            <p:ph type="title"/>
          </p:nvPr>
        </p:nvSpPr>
        <p:spPr>
          <a:xfrm>
            <a:off x="0" y="0"/>
            <a:ext cx="12190412" cy="1659673"/>
          </a:xfrm>
        </p:spPr>
        <p:txBody>
          <a:bodyPr/>
          <a:lstStyle/>
          <a:p>
            <a:pPr algn="ctr"/>
            <a:r>
              <a:rPr lang="en-US" dirty="0"/>
              <a:t>Random Forest Regressor </a:t>
            </a:r>
            <a:br>
              <a:rPr lang="en-US" dirty="0"/>
            </a:br>
            <a:r>
              <a:rPr lang="en-US" dirty="0"/>
              <a:t>and </a:t>
            </a:r>
            <a:br>
              <a:rPr lang="en-US" dirty="0"/>
            </a:br>
            <a:r>
              <a:rPr lang="en-US" dirty="0"/>
              <a:t>Gradient Boosting Regressor</a:t>
            </a:r>
          </a:p>
        </p:txBody>
      </p:sp>
      <p:pic>
        <p:nvPicPr>
          <p:cNvPr id="6" name="Picture 5" descr="A screenshot of a cell phone&#13;&#10;&#13;&#10;Description automatically generated">
            <a:extLst>
              <a:ext uri="{FF2B5EF4-FFF2-40B4-BE49-F238E27FC236}">
                <a16:creationId xmlns:a16="http://schemas.microsoft.com/office/drawing/2014/main" id="{6E4FA935-7F48-1743-AABC-FC4AFC244502}"/>
              </a:ext>
            </a:extLst>
          </p:cNvPr>
          <p:cNvPicPr>
            <a:picLocks noChangeAspect="1"/>
          </p:cNvPicPr>
          <p:nvPr/>
        </p:nvPicPr>
        <p:blipFill>
          <a:blip r:embed="rId2"/>
          <a:stretch>
            <a:fillRect/>
          </a:stretch>
        </p:blipFill>
        <p:spPr>
          <a:xfrm>
            <a:off x="0" y="1659673"/>
            <a:ext cx="12192000" cy="4917688"/>
          </a:xfrm>
          <a:prstGeom prst="rect">
            <a:avLst/>
          </a:prstGeom>
        </p:spPr>
      </p:pic>
    </p:spTree>
    <p:extLst>
      <p:ext uri="{BB962C8B-B14F-4D97-AF65-F5344CB8AC3E}">
        <p14:creationId xmlns:p14="http://schemas.microsoft.com/office/powerpoint/2010/main" val="3943224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6"/>
          <p:cNvSpPr txBox="1">
            <a:spLocks noGrp="1"/>
          </p:cNvSpPr>
          <p:nvPr>
            <p:ph type="title"/>
          </p:nvPr>
        </p:nvSpPr>
        <p:spPr>
          <a:xfrm>
            <a:off x="1141413" y="0"/>
            <a:ext cx="9906000" cy="1905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3200"/>
              <a:buFont typeface="Century Gothic"/>
              <a:buNone/>
            </a:pPr>
            <a:r>
              <a:rPr lang="en-US"/>
              <a:t>CONCLUSIONS</a:t>
            </a:r>
            <a:endParaRPr/>
          </a:p>
        </p:txBody>
      </p:sp>
      <p:sp>
        <p:nvSpPr>
          <p:cNvPr id="446" name="Google Shape;446;p46"/>
          <p:cNvSpPr txBox="1">
            <a:spLocks noGrp="1"/>
          </p:cNvSpPr>
          <p:nvPr>
            <p:ph type="body" idx="1"/>
          </p:nvPr>
        </p:nvSpPr>
        <p:spPr>
          <a:xfrm>
            <a:off x="1222700" y="1432875"/>
            <a:ext cx="9906000" cy="4977900"/>
          </a:xfrm>
          <a:prstGeom prst="rect">
            <a:avLst/>
          </a:prstGeom>
          <a:noFill/>
          <a:ln>
            <a:noFill/>
          </a:ln>
        </p:spPr>
        <p:txBody>
          <a:bodyPr spcFirstLastPara="1" wrap="square" lIns="91425" tIns="45700" rIns="91425" bIns="45700" anchor="ctr" anchorCtr="0">
            <a:noAutofit/>
          </a:bodyPr>
          <a:lstStyle/>
          <a:p>
            <a:pPr marL="742950" lvl="1" indent="-285750" algn="l" rtl="0">
              <a:lnSpc>
                <a:spcPct val="100000"/>
              </a:lnSpc>
              <a:spcBef>
                <a:spcPts val="0"/>
              </a:spcBef>
              <a:spcAft>
                <a:spcPts val="0"/>
              </a:spcAft>
              <a:buSzPts val="2880"/>
              <a:buFont typeface="Noto Sans Symbols"/>
              <a:buChar char="❖"/>
            </a:pPr>
            <a:r>
              <a:rPr lang="en-US" cap="none" dirty="0"/>
              <a:t>Data analysis indicates that a listing’s location has a smaller impact on price compared to the vehicle’s other features, such as age and mileage, however regional trends in prices do still exist.</a:t>
            </a:r>
            <a:endParaRPr cap="none" dirty="0"/>
          </a:p>
          <a:p>
            <a:pPr marL="914400" lvl="0" indent="0" algn="l" rtl="0">
              <a:lnSpc>
                <a:spcPct val="100000"/>
              </a:lnSpc>
              <a:spcBef>
                <a:spcPts val="0"/>
              </a:spcBef>
              <a:spcAft>
                <a:spcPts val="0"/>
              </a:spcAft>
              <a:buNone/>
            </a:pPr>
            <a:endParaRPr cap="none" dirty="0"/>
          </a:p>
          <a:p>
            <a:pPr marL="742950" lvl="1" indent="-285750" algn="l" rtl="0">
              <a:lnSpc>
                <a:spcPct val="100000"/>
              </a:lnSpc>
              <a:spcBef>
                <a:spcPts val="0"/>
              </a:spcBef>
              <a:spcAft>
                <a:spcPts val="0"/>
              </a:spcAft>
              <a:buSzPts val="2880"/>
              <a:buFont typeface="Noto Sans Symbols"/>
              <a:buChar char="❖"/>
            </a:pPr>
            <a:r>
              <a:rPr lang="en-US" cap="none" dirty="0"/>
              <a:t>The biggest regional impact on price is population and urbanization, causing the rural </a:t>
            </a:r>
            <a:r>
              <a:rPr lang="en-US" cap="none" dirty="0" err="1"/>
              <a:t>MidWest</a:t>
            </a:r>
            <a:r>
              <a:rPr lang="en-US" cap="none" dirty="0"/>
              <a:t> states to have the highest price, and the </a:t>
            </a:r>
            <a:r>
              <a:rPr lang="en-US" cap="none" dirty="0" err="1"/>
              <a:t>NorthEastern</a:t>
            </a:r>
            <a:r>
              <a:rPr lang="en-US" cap="none" dirty="0"/>
              <a:t> states the lowest price.</a:t>
            </a:r>
            <a:endParaRPr dirty="0"/>
          </a:p>
          <a:p>
            <a:pPr marL="0" lvl="0" indent="0" algn="l" rtl="0">
              <a:lnSpc>
                <a:spcPct val="100000"/>
              </a:lnSpc>
              <a:spcBef>
                <a:spcPts val="0"/>
              </a:spcBef>
              <a:spcAft>
                <a:spcPts val="0"/>
              </a:spcAft>
              <a:buClr>
                <a:schemeClr val="lt1"/>
              </a:buClr>
              <a:buSzPts val="2880"/>
              <a:buNone/>
            </a:pPr>
            <a:endParaRPr sz="1800" cap="none" dirty="0"/>
          </a:p>
          <a:p>
            <a:pPr marL="742950" lvl="1" indent="-285750" algn="l" rtl="0">
              <a:lnSpc>
                <a:spcPct val="100000"/>
              </a:lnSpc>
              <a:spcBef>
                <a:spcPts val="0"/>
              </a:spcBef>
              <a:spcAft>
                <a:spcPts val="0"/>
              </a:spcAft>
              <a:buSzPts val="2880"/>
              <a:buFont typeface="Noto Sans Symbols"/>
              <a:buChar char="❖"/>
            </a:pPr>
            <a:r>
              <a:rPr lang="en-US" cap="none" dirty="0"/>
              <a:t>Random Forest Regressor is our best performing model overall, largely thanks to the number of non-linear features causing a decrease in Linear Regression performance.</a:t>
            </a:r>
            <a:endParaRPr dirty="0"/>
          </a:p>
          <a:p>
            <a:pPr marL="285750" lvl="0" indent="-102870" algn="l" rtl="0">
              <a:lnSpc>
                <a:spcPct val="100000"/>
              </a:lnSpc>
              <a:spcBef>
                <a:spcPts val="0"/>
              </a:spcBef>
              <a:spcAft>
                <a:spcPts val="0"/>
              </a:spcAft>
              <a:buClr>
                <a:schemeClr val="lt1"/>
              </a:buClr>
              <a:buSzPts val="2880"/>
              <a:buFont typeface="Noto Sans Symbols"/>
              <a:buNone/>
            </a:pPr>
            <a:endParaRPr sz="1800" cap="none" dirty="0"/>
          </a:p>
          <a:p>
            <a:pPr marL="742950" lvl="1" indent="-285750" algn="l" rtl="0">
              <a:lnSpc>
                <a:spcPct val="100000"/>
              </a:lnSpc>
              <a:spcBef>
                <a:spcPts val="0"/>
              </a:spcBef>
              <a:spcAft>
                <a:spcPts val="0"/>
              </a:spcAft>
              <a:buSzPts val="2880"/>
              <a:buFont typeface="Noto Sans Symbols"/>
              <a:buChar char="❖"/>
            </a:pPr>
            <a:r>
              <a:rPr lang="en-US" cap="none" dirty="0"/>
              <a:t>Reducing feature dimensionality using LASSO and Ridge regularization models. Reduces the risk of model overfitting.</a:t>
            </a:r>
            <a:endParaRPr cap="none" dirty="0"/>
          </a:p>
          <a:p>
            <a:pPr marL="0" lvl="0" indent="0" algn="l" rtl="0">
              <a:lnSpc>
                <a:spcPct val="100000"/>
              </a:lnSpc>
              <a:spcBef>
                <a:spcPts val="0"/>
              </a:spcBef>
              <a:spcAft>
                <a:spcPts val="0"/>
              </a:spcAft>
              <a:buSzPts val="1800"/>
              <a:buNone/>
            </a:pPr>
            <a:endParaRPr sz="1800" dirty="0"/>
          </a:p>
          <a:p>
            <a:pPr marL="114300" lvl="0" indent="0" algn="l" rtl="0">
              <a:lnSpc>
                <a:spcPct val="100000"/>
              </a:lnSpc>
              <a:spcBef>
                <a:spcPts val="0"/>
              </a:spcBef>
              <a:spcAft>
                <a:spcPts val="0"/>
              </a:spcAft>
              <a:buSzPts val="1800"/>
              <a:buNone/>
            </a:pPr>
            <a:endParaRPr sz="1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7"/>
          <p:cNvSpPr txBox="1">
            <a:spLocks noGrp="1"/>
          </p:cNvSpPr>
          <p:nvPr>
            <p:ph type="title"/>
          </p:nvPr>
        </p:nvSpPr>
        <p:spPr>
          <a:xfrm>
            <a:off x="1141413" y="609600"/>
            <a:ext cx="9906000" cy="1905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3200"/>
              <a:buFont typeface="Century Gothic"/>
              <a:buNone/>
            </a:pPr>
            <a:r>
              <a:rPr lang="en-US"/>
              <a:t>THE NEXT STEPS</a:t>
            </a:r>
            <a:endParaRPr/>
          </a:p>
        </p:txBody>
      </p:sp>
      <p:sp>
        <p:nvSpPr>
          <p:cNvPr id="452" name="Google Shape;452;p47"/>
          <p:cNvSpPr txBox="1">
            <a:spLocks noGrp="1"/>
          </p:cNvSpPr>
          <p:nvPr>
            <p:ph type="body" idx="1"/>
          </p:nvPr>
        </p:nvSpPr>
        <p:spPr>
          <a:xfrm>
            <a:off x="1222693" y="1866899"/>
            <a:ext cx="9906000" cy="3124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880"/>
              <a:buNone/>
            </a:pPr>
            <a:endParaRPr sz="1800" cap="none" dirty="0"/>
          </a:p>
          <a:p>
            <a:pPr marL="0" lvl="0" indent="0" algn="l" rtl="0">
              <a:lnSpc>
                <a:spcPct val="100000"/>
              </a:lnSpc>
              <a:spcBef>
                <a:spcPts val="0"/>
              </a:spcBef>
              <a:spcAft>
                <a:spcPts val="0"/>
              </a:spcAft>
              <a:buSzPts val="2880"/>
              <a:buNone/>
            </a:pPr>
            <a:endParaRPr sz="1800" cap="none" dirty="0"/>
          </a:p>
          <a:p>
            <a:pPr marL="457200" lvl="0" indent="-342900" algn="l" rtl="0">
              <a:lnSpc>
                <a:spcPct val="100000"/>
              </a:lnSpc>
              <a:spcBef>
                <a:spcPts val="0"/>
              </a:spcBef>
              <a:spcAft>
                <a:spcPts val="0"/>
              </a:spcAft>
              <a:buSzPts val="1800"/>
              <a:buChar char="•"/>
            </a:pPr>
            <a:r>
              <a:rPr lang="en-US" sz="1800" cap="none" dirty="0"/>
              <a:t>Write individual models for each vehicle type and then use Bagging Regressor to aggregate their individual predictions (either by voting or by averaging) to form a final prediction and compare that to the universal RFR.</a:t>
            </a:r>
            <a:endParaRPr sz="1800" cap="none" dirty="0"/>
          </a:p>
          <a:p>
            <a:pPr marL="457200" lvl="0" indent="0" algn="l" rtl="0">
              <a:lnSpc>
                <a:spcPct val="100000"/>
              </a:lnSpc>
              <a:spcBef>
                <a:spcPts val="0"/>
              </a:spcBef>
              <a:spcAft>
                <a:spcPts val="0"/>
              </a:spcAft>
              <a:buSzPts val="1800"/>
              <a:buNone/>
            </a:pPr>
            <a:endParaRPr sz="1800" cap="none" dirty="0"/>
          </a:p>
          <a:p>
            <a:pPr marL="457200" lvl="0" indent="-342900" algn="l" rtl="0">
              <a:lnSpc>
                <a:spcPct val="100000"/>
              </a:lnSpc>
              <a:spcBef>
                <a:spcPts val="0"/>
              </a:spcBef>
              <a:spcAft>
                <a:spcPts val="0"/>
              </a:spcAft>
              <a:buSzPts val="1800"/>
              <a:buChar char="•"/>
            </a:pPr>
            <a:r>
              <a:rPr lang="en-US" sz="1800" cap="none" dirty="0"/>
              <a:t>Expand the data set and use it to explore seasonal price fluctuations.</a:t>
            </a:r>
            <a:endParaRPr sz="1800" cap="none" dirty="0"/>
          </a:p>
          <a:p>
            <a:pPr marL="457200" lvl="0" indent="0" algn="l" rtl="0">
              <a:lnSpc>
                <a:spcPct val="100000"/>
              </a:lnSpc>
              <a:spcBef>
                <a:spcPts val="0"/>
              </a:spcBef>
              <a:spcAft>
                <a:spcPts val="0"/>
              </a:spcAft>
              <a:buSzPts val="1800"/>
              <a:buNone/>
            </a:pPr>
            <a:endParaRPr sz="1800" cap="none" dirty="0"/>
          </a:p>
          <a:p>
            <a:pPr marL="457200" lvl="0" indent="-342900" algn="l" rtl="0">
              <a:lnSpc>
                <a:spcPct val="100000"/>
              </a:lnSpc>
              <a:spcBef>
                <a:spcPts val="0"/>
              </a:spcBef>
              <a:spcAft>
                <a:spcPts val="0"/>
              </a:spcAft>
              <a:buSzPts val="1800"/>
              <a:buChar char="•"/>
            </a:pPr>
            <a:r>
              <a:rPr lang="en-US" sz="1800" cap="none" dirty="0"/>
              <a:t>Establish and streamline a pipeline to ingest new data and integrate it into the model.</a:t>
            </a:r>
            <a:endParaRPr sz="1800" cap="none" dirty="0"/>
          </a:p>
          <a:p>
            <a:pPr marL="114300" lvl="0" indent="0" algn="l" rtl="0">
              <a:lnSpc>
                <a:spcPct val="100000"/>
              </a:lnSpc>
              <a:spcBef>
                <a:spcPts val="0"/>
              </a:spcBef>
              <a:spcAft>
                <a:spcPts val="0"/>
              </a:spcAft>
              <a:buSzPts val="1800"/>
              <a:buNone/>
            </a:pPr>
            <a:endParaRPr sz="1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8"/>
          <p:cNvSpPr txBox="1">
            <a:spLocks noGrp="1"/>
          </p:cNvSpPr>
          <p:nvPr>
            <p:ph type="title"/>
          </p:nvPr>
        </p:nvSpPr>
        <p:spPr>
          <a:xfrm>
            <a:off x="1141413" y="609600"/>
            <a:ext cx="9906000" cy="1905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3200"/>
              <a:buFont typeface="Century Gothic"/>
              <a:buNone/>
            </a:pPr>
            <a:r>
              <a:rPr lang="en-US" sz="4800"/>
              <a:t>QUESTIONS?</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1143001" y="589279"/>
            <a:ext cx="9905998" cy="111542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200"/>
              <a:buFont typeface="Century Gothic"/>
              <a:buNone/>
            </a:pPr>
            <a:r>
              <a:rPr lang="en-US" dirty="0"/>
              <a:t>ARCHITECTURE </a:t>
            </a:r>
            <a:br>
              <a:rPr lang="en-US" dirty="0"/>
            </a:br>
            <a:br>
              <a:rPr lang="en-US" dirty="0"/>
            </a:br>
            <a:r>
              <a:rPr lang="en-US" sz="2000" dirty="0"/>
              <a:t>DATA SCIENCE WORKFLOW</a:t>
            </a:r>
            <a:endParaRPr sz="2000" dirty="0"/>
          </a:p>
        </p:txBody>
      </p:sp>
      <p:grpSp>
        <p:nvGrpSpPr>
          <p:cNvPr id="150" name="Google Shape;150;p22"/>
          <p:cNvGrpSpPr/>
          <p:nvPr/>
        </p:nvGrpSpPr>
        <p:grpSpPr>
          <a:xfrm>
            <a:off x="1143001" y="1862849"/>
            <a:ext cx="9958311" cy="4273791"/>
            <a:chOff x="104472" y="83655"/>
            <a:chExt cx="9881556" cy="3878745"/>
          </a:xfrm>
        </p:grpSpPr>
        <p:sp>
          <p:nvSpPr>
            <p:cNvPr id="151" name="Google Shape;151;p22"/>
            <p:cNvSpPr/>
            <p:nvPr/>
          </p:nvSpPr>
          <p:spPr>
            <a:xfrm>
              <a:off x="7985987" y="459528"/>
              <a:ext cx="1815540" cy="1815838"/>
            </a:xfrm>
            <a:prstGeom prst="ellipse">
              <a:avLst/>
            </a:prstGeom>
            <a:gradFill>
              <a:gsLst>
                <a:gs pos="0">
                  <a:srgbClr val="C8C8B2"/>
                </a:gs>
                <a:gs pos="100000">
                  <a:srgbClr val="99997A"/>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2"/>
            <p:cNvSpPr/>
            <p:nvPr/>
          </p:nvSpPr>
          <p:spPr>
            <a:xfrm>
              <a:off x="8045893" y="520066"/>
              <a:ext cx="1694762" cy="1694760"/>
            </a:xfrm>
            <a:prstGeom prst="ellipse">
              <a:avLst/>
            </a:prstGeom>
            <a:gradFill>
              <a:gsLst>
                <a:gs pos="0">
                  <a:srgbClr val="DFD496"/>
                </a:gs>
                <a:gs pos="100000">
                  <a:srgbClr val="BAAC54"/>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2"/>
            <p:cNvSpPr txBox="1"/>
            <p:nvPr/>
          </p:nvSpPr>
          <p:spPr>
            <a:xfrm>
              <a:off x="8288416" y="762220"/>
              <a:ext cx="1210682" cy="1210452"/>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1300"/>
                <a:buFont typeface="Century Gothic"/>
                <a:buNone/>
              </a:pPr>
              <a:r>
                <a:rPr lang="en-US" b="1" i="0" u="none" strike="noStrike" cap="none" dirty="0">
                  <a:solidFill>
                    <a:schemeClr val="lt1"/>
                  </a:solidFill>
                  <a:latin typeface="Century Gothic"/>
                  <a:ea typeface="Century Gothic"/>
                  <a:cs typeface="Century Gothic"/>
                  <a:sym typeface="Century Gothic"/>
                </a:rPr>
                <a:t>Visualizations</a:t>
              </a:r>
              <a:endParaRPr b="0" i="0" u="none" strike="noStrike" cap="none" dirty="0">
                <a:solidFill>
                  <a:srgbClr val="000000"/>
                </a:solidFill>
                <a:latin typeface="Arial"/>
                <a:ea typeface="Arial"/>
                <a:cs typeface="Arial"/>
                <a:sym typeface="Arial"/>
              </a:endParaRPr>
            </a:p>
          </p:txBody>
        </p:sp>
        <p:sp>
          <p:nvSpPr>
            <p:cNvPr id="154" name="Google Shape;154;p22"/>
            <p:cNvSpPr/>
            <p:nvPr/>
          </p:nvSpPr>
          <p:spPr>
            <a:xfrm>
              <a:off x="8045893" y="2308821"/>
              <a:ext cx="1694762" cy="9953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2"/>
            <p:cNvSpPr txBox="1"/>
            <p:nvPr/>
          </p:nvSpPr>
          <p:spPr>
            <a:xfrm>
              <a:off x="8291266" y="2308821"/>
              <a:ext cx="1694762" cy="1183810"/>
            </a:xfrm>
            <a:prstGeom prst="rect">
              <a:avLst/>
            </a:prstGeom>
            <a:noFill/>
            <a:ln>
              <a:noFill/>
            </a:ln>
          </p:spPr>
          <p:txBody>
            <a:bodyPr spcFirstLastPara="1" wrap="square" lIns="38100" tIns="38100" rIns="38100" bIns="38100" anchor="t" anchorCtr="0">
              <a:noAutofit/>
            </a:bodyPr>
            <a:lstStyle/>
            <a:p>
              <a:pPr marL="57150" marR="0" lvl="1" indent="-57150" algn="l" rtl="0">
                <a:lnSpc>
                  <a:spcPct val="90000"/>
                </a:lnSpc>
                <a:spcBef>
                  <a:spcPts val="0"/>
                </a:spcBef>
                <a:spcAft>
                  <a:spcPts val="0"/>
                </a:spcAft>
                <a:buClr>
                  <a:schemeClr val="lt1"/>
                </a:buClr>
                <a:buSzPts val="800"/>
                <a:buFont typeface="Century Gothic"/>
                <a:buChar char="•"/>
              </a:pPr>
              <a:r>
                <a:rPr lang="en-US" sz="1200" b="0" i="0" u="none" strike="noStrike" cap="none" dirty="0">
                  <a:solidFill>
                    <a:schemeClr val="lt1"/>
                  </a:solidFill>
                  <a:latin typeface="Century Gothic"/>
                  <a:ea typeface="Century Gothic"/>
                  <a:cs typeface="Century Gothic"/>
                  <a:sym typeface="Century Gothic"/>
                </a:rPr>
                <a:t>Seaborn</a:t>
              </a:r>
              <a:endParaRPr sz="1200" b="0" i="0" u="none" strike="noStrike" cap="none" dirty="0">
                <a:solidFill>
                  <a:schemeClr val="lt1"/>
                </a:solidFill>
                <a:latin typeface="Century Gothic"/>
                <a:ea typeface="Century Gothic"/>
                <a:cs typeface="Century Gothic"/>
                <a:sym typeface="Century Gothic"/>
              </a:endParaRPr>
            </a:p>
            <a:p>
              <a:pPr marL="57150" marR="0" lvl="1" indent="-57150" algn="l" rtl="0">
                <a:lnSpc>
                  <a:spcPct val="90000"/>
                </a:lnSpc>
                <a:spcBef>
                  <a:spcPts val="0"/>
                </a:spcBef>
                <a:spcAft>
                  <a:spcPts val="0"/>
                </a:spcAft>
                <a:buClr>
                  <a:schemeClr val="lt1"/>
                </a:buClr>
                <a:buSzPts val="800"/>
                <a:buFont typeface="Century Gothic"/>
                <a:buChar char="•"/>
              </a:pPr>
              <a:r>
                <a:rPr lang="en-US" sz="1200" b="0" i="0" u="none" strike="noStrike" cap="none" dirty="0">
                  <a:solidFill>
                    <a:schemeClr val="lt1"/>
                  </a:solidFill>
                  <a:latin typeface="Century Gothic"/>
                  <a:ea typeface="Century Gothic"/>
                  <a:cs typeface="Century Gothic"/>
                  <a:sym typeface="Century Gothic"/>
                </a:rPr>
                <a:t>Matplotlib</a:t>
              </a:r>
              <a:endParaRPr sz="1200" b="0" i="0" u="none" strike="noStrike" cap="none" dirty="0">
                <a:solidFill>
                  <a:srgbClr val="000000"/>
                </a:solidFill>
                <a:latin typeface="Arial"/>
                <a:ea typeface="Arial"/>
                <a:cs typeface="Arial"/>
                <a:sym typeface="Arial"/>
              </a:endParaRPr>
            </a:p>
            <a:p>
              <a:pPr marL="57150" marR="0" lvl="1" indent="-57150" algn="l" rtl="0">
                <a:lnSpc>
                  <a:spcPct val="90000"/>
                </a:lnSpc>
                <a:spcBef>
                  <a:spcPts val="0"/>
                </a:spcBef>
                <a:spcAft>
                  <a:spcPts val="0"/>
                </a:spcAft>
                <a:buClr>
                  <a:schemeClr val="lt1"/>
                </a:buClr>
                <a:buSzPts val="800"/>
                <a:buFont typeface="Century Gothic"/>
                <a:buChar char="•"/>
              </a:pPr>
              <a:r>
                <a:rPr lang="en-US" sz="1200" b="0" i="0" u="none" strike="noStrike" cap="none" dirty="0" err="1">
                  <a:solidFill>
                    <a:schemeClr val="lt1"/>
                  </a:solidFill>
                  <a:latin typeface="Century Gothic"/>
                  <a:ea typeface="Century Gothic"/>
                  <a:cs typeface="Century Gothic"/>
                  <a:sym typeface="Century Gothic"/>
                </a:rPr>
                <a:t>YellowBrick</a:t>
              </a:r>
              <a:endParaRPr sz="1200" b="0" i="0" u="none" strike="noStrike" cap="none" dirty="0">
                <a:solidFill>
                  <a:schemeClr val="lt1"/>
                </a:solidFill>
                <a:latin typeface="Century Gothic"/>
                <a:ea typeface="Century Gothic"/>
                <a:cs typeface="Century Gothic"/>
                <a:sym typeface="Century Gothic"/>
              </a:endParaRPr>
            </a:p>
            <a:p>
              <a:pPr marL="57150" marR="0" lvl="1" indent="-57150" algn="l" rtl="0">
                <a:lnSpc>
                  <a:spcPct val="90000"/>
                </a:lnSpc>
                <a:spcBef>
                  <a:spcPts val="0"/>
                </a:spcBef>
                <a:spcAft>
                  <a:spcPts val="0"/>
                </a:spcAft>
                <a:buClr>
                  <a:schemeClr val="lt1"/>
                </a:buClr>
                <a:buSzPts val="800"/>
                <a:buFont typeface="Century Gothic"/>
                <a:buChar char="•"/>
              </a:pPr>
              <a:r>
                <a:rPr lang="en-US" sz="1200" b="0" i="0" u="none" strike="noStrike" cap="none" dirty="0" err="1">
                  <a:solidFill>
                    <a:schemeClr val="lt1"/>
                  </a:solidFill>
                  <a:latin typeface="Century Gothic"/>
                  <a:ea typeface="Century Gothic"/>
                  <a:cs typeface="Century Gothic"/>
                  <a:sym typeface="Century Gothic"/>
                </a:rPr>
                <a:t>Plotly</a:t>
              </a:r>
              <a:endParaRPr sz="1200" b="0" i="0" u="none" strike="noStrike" cap="none" dirty="0">
                <a:solidFill>
                  <a:schemeClr val="lt1"/>
                </a:solidFill>
                <a:latin typeface="Century Gothic"/>
                <a:ea typeface="Century Gothic"/>
                <a:cs typeface="Century Gothic"/>
                <a:sym typeface="Century Gothic"/>
              </a:endParaRPr>
            </a:p>
            <a:p>
              <a:pPr marL="57150" marR="0" lvl="1" indent="-57150" algn="l" rtl="0">
                <a:lnSpc>
                  <a:spcPct val="90000"/>
                </a:lnSpc>
                <a:spcBef>
                  <a:spcPts val="0"/>
                </a:spcBef>
                <a:spcAft>
                  <a:spcPts val="0"/>
                </a:spcAft>
                <a:buClr>
                  <a:schemeClr val="lt1"/>
                </a:buClr>
                <a:buSzPts val="800"/>
                <a:buFont typeface="Century Gothic"/>
                <a:buChar char="•"/>
              </a:pPr>
              <a:r>
                <a:rPr lang="en-US" sz="1200" b="0" i="0" u="none" strike="noStrike" cap="none" dirty="0" err="1">
                  <a:solidFill>
                    <a:schemeClr val="lt1"/>
                  </a:solidFill>
                  <a:latin typeface="Century Gothic"/>
                  <a:ea typeface="Century Gothic"/>
                  <a:cs typeface="Century Gothic"/>
                  <a:sym typeface="Century Gothic"/>
                </a:rPr>
                <a:t>Jupyter</a:t>
              </a:r>
              <a:r>
                <a:rPr lang="en-US" sz="1200" b="0" i="0" u="none" strike="noStrike" cap="none" dirty="0">
                  <a:solidFill>
                    <a:schemeClr val="lt1"/>
                  </a:solidFill>
                  <a:latin typeface="Century Gothic"/>
                  <a:ea typeface="Century Gothic"/>
                  <a:cs typeface="Century Gothic"/>
                  <a:sym typeface="Century Gothic"/>
                </a:rPr>
                <a:t> Widgets</a:t>
              </a:r>
              <a:endParaRPr sz="1200" b="0" i="0" u="none" strike="noStrike" cap="none" dirty="0">
                <a:solidFill>
                  <a:schemeClr val="lt1"/>
                </a:solidFill>
                <a:latin typeface="Century Gothic"/>
                <a:ea typeface="Century Gothic"/>
                <a:cs typeface="Century Gothic"/>
                <a:sym typeface="Century Gothic"/>
              </a:endParaRPr>
            </a:p>
          </p:txBody>
        </p:sp>
        <p:sp>
          <p:nvSpPr>
            <p:cNvPr id="156" name="Google Shape;156;p22"/>
            <p:cNvSpPr/>
            <p:nvPr/>
          </p:nvSpPr>
          <p:spPr>
            <a:xfrm rot="2700000">
              <a:off x="6108712" y="459622"/>
              <a:ext cx="1815330" cy="1815330"/>
            </a:xfrm>
            <a:prstGeom prst="teardrop">
              <a:avLst>
                <a:gd name="adj" fmla="val 100000"/>
              </a:avLst>
            </a:prstGeom>
            <a:gradFill>
              <a:gsLst>
                <a:gs pos="0">
                  <a:srgbClr val="E9C674"/>
                </a:gs>
                <a:gs pos="100000">
                  <a:srgbClr val="C89C31"/>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2"/>
            <p:cNvSpPr/>
            <p:nvPr/>
          </p:nvSpPr>
          <p:spPr>
            <a:xfrm>
              <a:off x="6170446" y="520066"/>
              <a:ext cx="1694762" cy="1694760"/>
            </a:xfrm>
            <a:prstGeom prst="ellipse">
              <a:avLst/>
            </a:prstGeom>
            <a:gradFill>
              <a:gsLst>
                <a:gs pos="0">
                  <a:srgbClr val="E9A958"/>
                </a:gs>
                <a:gs pos="100000">
                  <a:srgbClr val="B77B25"/>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2"/>
            <p:cNvSpPr txBox="1"/>
            <p:nvPr/>
          </p:nvSpPr>
          <p:spPr>
            <a:xfrm>
              <a:off x="6412003" y="762220"/>
              <a:ext cx="1210682" cy="1210452"/>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1300"/>
                <a:buFont typeface="Century Gothic"/>
                <a:buNone/>
              </a:pPr>
              <a:r>
                <a:rPr lang="en-US" b="1" i="0" u="none" strike="noStrike" cap="none" dirty="0">
                  <a:solidFill>
                    <a:schemeClr val="lt1"/>
                  </a:solidFill>
                  <a:latin typeface="Century Gothic"/>
                  <a:ea typeface="Century Gothic"/>
                  <a:cs typeface="Century Gothic"/>
                  <a:sym typeface="Century Gothic"/>
                </a:rPr>
                <a:t>Analyses and Modeling</a:t>
              </a:r>
              <a:endParaRPr b="0" i="0" u="none" strike="noStrike" cap="none" dirty="0">
                <a:solidFill>
                  <a:srgbClr val="000000"/>
                </a:solidFill>
                <a:latin typeface="Arial"/>
                <a:ea typeface="Arial"/>
                <a:cs typeface="Arial"/>
                <a:sym typeface="Arial"/>
              </a:endParaRPr>
            </a:p>
          </p:txBody>
        </p:sp>
        <p:sp>
          <p:nvSpPr>
            <p:cNvPr id="159" name="Google Shape;159;p22"/>
            <p:cNvSpPr/>
            <p:nvPr/>
          </p:nvSpPr>
          <p:spPr>
            <a:xfrm>
              <a:off x="6170446" y="2308821"/>
              <a:ext cx="1694762" cy="9953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2"/>
            <p:cNvSpPr txBox="1"/>
            <p:nvPr/>
          </p:nvSpPr>
          <p:spPr>
            <a:xfrm>
              <a:off x="6608274" y="2318716"/>
              <a:ext cx="1694762" cy="1643684"/>
            </a:xfrm>
            <a:prstGeom prst="rect">
              <a:avLst/>
            </a:prstGeom>
            <a:noFill/>
            <a:ln>
              <a:noFill/>
            </a:ln>
          </p:spPr>
          <p:txBody>
            <a:bodyPr spcFirstLastPara="1" wrap="square" lIns="38100" tIns="38100" rIns="38100" bIns="38100" anchor="t" anchorCtr="0">
              <a:noAutofit/>
            </a:bodyPr>
            <a:lstStyle/>
            <a:p>
              <a:pPr marL="57150" marR="0" lvl="1" indent="-57150" algn="l" rtl="0">
                <a:lnSpc>
                  <a:spcPct val="90000"/>
                </a:lnSpc>
                <a:spcBef>
                  <a:spcPts val="0"/>
                </a:spcBef>
                <a:spcAft>
                  <a:spcPts val="0"/>
                </a:spcAft>
                <a:buClr>
                  <a:schemeClr val="lt1"/>
                </a:buClr>
                <a:buSzPts val="800"/>
                <a:buFont typeface="Century Gothic"/>
                <a:buChar char="•"/>
              </a:pPr>
              <a:r>
                <a:rPr lang="en-US" sz="1200" b="0" i="0" u="none" strike="noStrike" cap="none" dirty="0" err="1">
                  <a:solidFill>
                    <a:schemeClr val="lt1"/>
                  </a:solidFill>
                  <a:latin typeface="Century Gothic"/>
                  <a:ea typeface="Century Gothic"/>
                  <a:cs typeface="Century Gothic"/>
                  <a:sym typeface="Century Gothic"/>
                </a:rPr>
                <a:t>Scikit</a:t>
              </a:r>
              <a:r>
                <a:rPr lang="en-US" sz="1200" b="0" i="0" u="none" strike="noStrike" cap="none" dirty="0">
                  <a:solidFill>
                    <a:schemeClr val="lt1"/>
                  </a:solidFill>
                  <a:latin typeface="Century Gothic"/>
                  <a:ea typeface="Century Gothic"/>
                  <a:cs typeface="Century Gothic"/>
                  <a:sym typeface="Century Gothic"/>
                </a:rPr>
                <a:t>-learn</a:t>
              </a:r>
              <a:endParaRPr sz="1200" b="0" i="0" u="none" strike="noStrike" cap="none" dirty="0">
                <a:solidFill>
                  <a:srgbClr val="000000"/>
                </a:solidFill>
                <a:latin typeface="Arial"/>
                <a:ea typeface="Arial"/>
                <a:cs typeface="Arial"/>
                <a:sym typeface="Arial"/>
              </a:endParaRPr>
            </a:p>
            <a:p>
              <a:pPr marL="57150" marR="0" lvl="1" indent="-57150" algn="l" rtl="0">
                <a:lnSpc>
                  <a:spcPct val="90000"/>
                </a:lnSpc>
                <a:spcBef>
                  <a:spcPts val="0"/>
                </a:spcBef>
                <a:spcAft>
                  <a:spcPts val="0"/>
                </a:spcAft>
                <a:buClr>
                  <a:schemeClr val="lt1"/>
                </a:buClr>
                <a:buSzPts val="800"/>
                <a:buFont typeface="Century Gothic"/>
                <a:buChar char="•"/>
              </a:pPr>
              <a:r>
                <a:rPr lang="en-US" sz="1200" b="0" i="0" u="none" strike="noStrike" cap="none" dirty="0">
                  <a:solidFill>
                    <a:schemeClr val="lt1"/>
                  </a:solidFill>
                  <a:latin typeface="Century Gothic"/>
                  <a:ea typeface="Century Gothic"/>
                  <a:cs typeface="Century Gothic"/>
                  <a:sym typeface="Century Gothic"/>
                </a:rPr>
                <a:t>Linear Regression</a:t>
              </a:r>
              <a:endParaRPr sz="1200" b="0" i="0" u="none" strike="noStrike" cap="none" dirty="0">
                <a:solidFill>
                  <a:srgbClr val="000000"/>
                </a:solidFill>
                <a:latin typeface="Arial"/>
                <a:ea typeface="Arial"/>
                <a:cs typeface="Arial"/>
                <a:sym typeface="Arial"/>
              </a:endParaRPr>
            </a:p>
            <a:p>
              <a:pPr marL="57150" marR="0" lvl="1" indent="-57150" algn="l" rtl="0">
                <a:lnSpc>
                  <a:spcPct val="90000"/>
                </a:lnSpc>
                <a:spcBef>
                  <a:spcPts val="0"/>
                </a:spcBef>
                <a:spcAft>
                  <a:spcPts val="0"/>
                </a:spcAft>
                <a:buClr>
                  <a:schemeClr val="lt1"/>
                </a:buClr>
                <a:buSzPts val="800"/>
                <a:buFont typeface="Century Gothic"/>
                <a:buChar char="•"/>
              </a:pPr>
              <a:r>
                <a:rPr lang="en-US" sz="1200" b="0" i="0" u="none" strike="noStrike" cap="none" dirty="0">
                  <a:solidFill>
                    <a:schemeClr val="lt1"/>
                  </a:solidFill>
                  <a:latin typeface="Century Gothic"/>
                  <a:ea typeface="Century Gothic"/>
                  <a:cs typeface="Century Gothic"/>
                  <a:sym typeface="Century Gothic"/>
                </a:rPr>
                <a:t>Random Forest Regressor</a:t>
              </a:r>
              <a:endParaRPr sz="1200" b="0" i="0" u="none" strike="noStrike" cap="none" dirty="0">
                <a:solidFill>
                  <a:srgbClr val="000000"/>
                </a:solidFill>
                <a:latin typeface="Arial"/>
                <a:ea typeface="Arial"/>
                <a:cs typeface="Arial"/>
                <a:sym typeface="Arial"/>
              </a:endParaRPr>
            </a:p>
            <a:p>
              <a:pPr marL="57150" marR="0" lvl="1" indent="-57150" algn="l" rtl="0">
                <a:lnSpc>
                  <a:spcPct val="90000"/>
                </a:lnSpc>
                <a:spcBef>
                  <a:spcPts val="0"/>
                </a:spcBef>
                <a:spcAft>
                  <a:spcPts val="0"/>
                </a:spcAft>
                <a:buClr>
                  <a:schemeClr val="lt1"/>
                </a:buClr>
                <a:buSzPts val="800"/>
                <a:buFont typeface="Century Gothic"/>
                <a:buChar char="•"/>
              </a:pPr>
              <a:r>
                <a:rPr lang="en-US" sz="1200" b="0" i="0" u="none" strike="noStrike" cap="none" dirty="0">
                  <a:solidFill>
                    <a:schemeClr val="lt1"/>
                  </a:solidFill>
                  <a:latin typeface="Century Gothic"/>
                  <a:ea typeface="Century Gothic"/>
                  <a:cs typeface="Century Gothic"/>
                  <a:sym typeface="Century Gothic"/>
                </a:rPr>
                <a:t>Gradient Boost Regressor</a:t>
              </a:r>
              <a:endParaRPr sz="1200" b="0" i="0" u="none" strike="noStrike" cap="none" dirty="0">
                <a:solidFill>
                  <a:srgbClr val="000000"/>
                </a:solidFill>
                <a:latin typeface="Arial"/>
                <a:ea typeface="Arial"/>
                <a:cs typeface="Arial"/>
                <a:sym typeface="Arial"/>
              </a:endParaRPr>
            </a:p>
            <a:p>
              <a:pPr marL="57150" marR="0" lvl="1" indent="-57150" algn="l" rtl="0">
                <a:lnSpc>
                  <a:spcPct val="90000"/>
                </a:lnSpc>
                <a:spcBef>
                  <a:spcPts val="0"/>
                </a:spcBef>
                <a:spcAft>
                  <a:spcPts val="0"/>
                </a:spcAft>
                <a:buClr>
                  <a:schemeClr val="lt1"/>
                </a:buClr>
                <a:buSzPts val="800"/>
                <a:buFont typeface="Century Gothic"/>
                <a:buChar char="•"/>
              </a:pPr>
              <a:r>
                <a:rPr lang="en-US" sz="1200" b="0" i="0" u="none" strike="noStrike" cap="none" dirty="0">
                  <a:solidFill>
                    <a:schemeClr val="lt1"/>
                  </a:solidFill>
                  <a:latin typeface="Century Gothic"/>
                  <a:ea typeface="Century Gothic"/>
                  <a:cs typeface="Century Gothic"/>
                  <a:sym typeface="Century Gothic"/>
                </a:rPr>
                <a:t>LASSO</a:t>
              </a:r>
              <a:endParaRPr sz="1200" b="0" i="0" u="none" strike="noStrike" cap="none" dirty="0">
                <a:solidFill>
                  <a:srgbClr val="000000"/>
                </a:solidFill>
                <a:latin typeface="Arial"/>
                <a:ea typeface="Arial"/>
                <a:cs typeface="Arial"/>
                <a:sym typeface="Arial"/>
              </a:endParaRPr>
            </a:p>
            <a:p>
              <a:pPr marL="57150" marR="0" lvl="1" indent="-57150" algn="l" rtl="0">
                <a:lnSpc>
                  <a:spcPct val="90000"/>
                </a:lnSpc>
                <a:spcBef>
                  <a:spcPts val="0"/>
                </a:spcBef>
                <a:spcAft>
                  <a:spcPts val="0"/>
                </a:spcAft>
                <a:buClr>
                  <a:schemeClr val="lt1"/>
                </a:buClr>
                <a:buSzPts val="800"/>
                <a:buFont typeface="Century Gothic"/>
                <a:buChar char="•"/>
              </a:pPr>
              <a:r>
                <a:rPr lang="en-US" sz="1200" b="0" i="0" u="none" strike="noStrike" cap="none" dirty="0">
                  <a:solidFill>
                    <a:schemeClr val="lt1"/>
                  </a:solidFill>
                  <a:latin typeface="Century Gothic"/>
                  <a:ea typeface="Century Gothic"/>
                  <a:cs typeface="Century Gothic"/>
                  <a:sym typeface="Century Gothic"/>
                </a:rPr>
                <a:t>Ridge</a:t>
              </a:r>
              <a:endParaRPr sz="1200" b="0" i="0" u="none" strike="noStrike" cap="none" dirty="0">
                <a:solidFill>
                  <a:srgbClr val="000000"/>
                </a:solidFill>
                <a:latin typeface="Arial"/>
                <a:ea typeface="Arial"/>
                <a:cs typeface="Arial"/>
                <a:sym typeface="Arial"/>
              </a:endParaRPr>
            </a:p>
            <a:p>
              <a:pPr marL="57150" marR="0" lvl="1" indent="-57150" algn="l" rtl="0">
                <a:lnSpc>
                  <a:spcPct val="90000"/>
                </a:lnSpc>
                <a:spcBef>
                  <a:spcPts val="0"/>
                </a:spcBef>
                <a:spcAft>
                  <a:spcPts val="0"/>
                </a:spcAft>
                <a:buClr>
                  <a:schemeClr val="lt1"/>
                </a:buClr>
                <a:buSzPts val="800"/>
                <a:buFont typeface="Century Gothic"/>
                <a:buChar char="•"/>
              </a:pPr>
              <a:r>
                <a:rPr lang="en-US" sz="1200" b="0" i="0" u="none" strike="noStrike" cap="none" dirty="0">
                  <a:solidFill>
                    <a:schemeClr val="lt1"/>
                  </a:solidFill>
                  <a:latin typeface="Century Gothic"/>
                  <a:ea typeface="Century Gothic"/>
                  <a:cs typeface="Century Gothic"/>
                  <a:sym typeface="Century Gothic"/>
                </a:rPr>
                <a:t>Elastic Net</a:t>
              </a:r>
              <a:endParaRPr sz="1200" b="0" i="0" u="none" strike="noStrike" cap="none" dirty="0">
                <a:solidFill>
                  <a:srgbClr val="000000"/>
                </a:solidFill>
                <a:latin typeface="Arial"/>
                <a:ea typeface="Arial"/>
                <a:cs typeface="Arial"/>
                <a:sym typeface="Arial"/>
              </a:endParaRPr>
            </a:p>
            <a:p>
              <a:pPr marL="57150" marR="0" lvl="1" indent="-57150" algn="l" rtl="0">
                <a:lnSpc>
                  <a:spcPct val="90000"/>
                </a:lnSpc>
                <a:spcBef>
                  <a:spcPts val="0"/>
                </a:spcBef>
                <a:spcAft>
                  <a:spcPts val="0"/>
                </a:spcAft>
                <a:buClr>
                  <a:schemeClr val="lt1"/>
                </a:buClr>
                <a:buSzPts val="800"/>
                <a:buFont typeface="Century Gothic"/>
                <a:buChar char="•"/>
              </a:pPr>
              <a:r>
                <a:rPr lang="en-US" sz="1200" b="0" i="0" u="none" strike="noStrike" cap="none" dirty="0" err="1">
                  <a:solidFill>
                    <a:schemeClr val="lt1"/>
                  </a:solidFill>
                  <a:latin typeface="Century Gothic"/>
                  <a:ea typeface="Century Gothic"/>
                  <a:cs typeface="Century Gothic"/>
                  <a:sym typeface="Century Gothic"/>
                </a:rPr>
                <a:t>Knearest</a:t>
              </a:r>
              <a:r>
                <a:rPr lang="en-US" sz="1200" b="0" i="0" u="none" strike="noStrike" cap="none" dirty="0">
                  <a:solidFill>
                    <a:schemeClr val="lt1"/>
                  </a:solidFill>
                  <a:latin typeface="Century Gothic"/>
                  <a:ea typeface="Century Gothic"/>
                  <a:cs typeface="Century Gothic"/>
                  <a:sym typeface="Century Gothic"/>
                </a:rPr>
                <a:t> Regressor</a:t>
              </a:r>
              <a:endParaRPr sz="1200" b="0" i="0" u="none" strike="noStrike" cap="none" dirty="0">
                <a:solidFill>
                  <a:srgbClr val="000000"/>
                </a:solidFill>
                <a:latin typeface="Arial"/>
                <a:ea typeface="Arial"/>
                <a:cs typeface="Arial"/>
                <a:sym typeface="Arial"/>
              </a:endParaRPr>
            </a:p>
            <a:p>
              <a:pPr marL="57150" marR="0" lvl="1" indent="-57150" algn="l" rtl="0">
                <a:lnSpc>
                  <a:spcPct val="90000"/>
                </a:lnSpc>
                <a:spcBef>
                  <a:spcPts val="0"/>
                </a:spcBef>
                <a:spcAft>
                  <a:spcPts val="0"/>
                </a:spcAft>
                <a:buClr>
                  <a:schemeClr val="lt1"/>
                </a:buClr>
                <a:buSzPts val="800"/>
                <a:buFont typeface="Century Gothic"/>
                <a:buChar char="•"/>
              </a:pPr>
              <a:r>
                <a:rPr lang="en-US" sz="1200" b="0" i="0" u="none" strike="noStrike" cap="none" dirty="0">
                  <a:solidFill>
                    <a:schemeClr val="lt1"/>
                  </a:solidFill>
                  <a:latin typeface="Century Gothic"/>
                  <a:ea typeface="Century Gothic"/>
                  <a:cs typeface="Century Gothic"/>
                  <a:sym typeface="Century Gothic"/>
                </a:rPr>
                <a:t>Pipeline</a:t>
              </a:r>
              <a:endParaRPr sz="1200" b="0" i="0" u="none" strike="noStrike" cap="none" dirty="0">
                <a:solidFill>
                  <a:srgbClr val="000000"/>
                </a:solidFill>
                <a:latin typeface="Arial"/>
                <a:ea typeface="Arial"/>
                <a:cs typeface="Arial"/>
                <a:sym typeface="Arial"/>
              </a:endParaRPr>
            </a:p>
            <a:p>
              <a:pPr marL="57150" marR="0" lvl="1" indent="-57150" algn="l" rtl="0">
                <a:lnSpc>
                  <a:spcPct val="90000"/>
                </a:lnSpc>
                <a:spcBef>
                  <a:spcPts val="0"/>
                </a:spcBef>
                <a:spcAft>
                  <a:spcPts val="0"/>
                </a:spcAft>
                <a:buClr>
                  <a:schemeClr val="lt1"/>
                </a:buClr>
                <a:buSzPts val="800"/>
                <a:buFont typeface="Century Gothic"/>
                <a:buChar char="•"/>
              </a:pPr>
              <a:r>
                <a:rPr lang="en-US" sz="1200" b="0" i="0" u="none" strike="noStrike" cap="none" dirty="0">
                  <a:solidFill>
                    <a:schemeClr val="lt1"/>
                  </a:solidFill>
                  <a:latin typeface="Century Gothic"/>
                  <a:ea typeface="Century Gothic"/>
                  <a:cs typeface="Century Gothic"/>
                  <a:sym typeface="Century Gothic"/>
                </a:rPr>
                <a:t>Cross Validate</a:t>
              </a:r>
              <a:br>
                <a:rPr lang="en-US" sz="1200" b="0" i="0" u="none" strike="noStrike" cap="none" dirty="0">
                  <a:solidFill>
                    <a:schemeClr val="lt1"/>
                  </a:solidFill>
                  <a:latin typeface="Century Gothic"/>
                  <a:ea typeface="Century Gothic"/>
                  <a:cs typeface="Century Gothic"/>
                  <a:sym typeface="Century Gothic"/>
                </a:rPr>
              </a:br>
              <a:endParaRPr sz="1200" b="0" i="0" u="none" strike="noStrike" cap="none" dirty="0">
                <a:solidFill>
                  <a:srgbClr val="000000"/>
                </a:solidFill>
                <a:latin typeface="Arial"/>
                <a:ea typeface="Arial"/>
                <a:cs typeface="Arial"/>
                <a:sym typeface="Arial"/>
              </a:endParaRPr>
            </a:p>
          </p:txBody>
        </p:sp>
        <p:sp>
          <p:nvSpPr>
            <p:cNvPr id="161" name="Google Shape;161;p22"/>
            <p:cNvSpPr/>
            <p:nvPr/>
          </p:nvSpPr>
          <p:spPr>
            <a:xfrm rot="2700000">
              <a:off x="4233265" y="459622"/>
              <a:ext cx="1815330" cy="1815330"/>
            </a:xfrm>
            <a:prstGeom prst="teardrop">
              <a:avLst>
                <a:gd name="adj" fmla="val 100000"/>
              </a:avLst>
            </a:prstGeom>
            <a:gradFill>
              <a:gsLst>
                <a:gs pos="0">
                  <a:srgbClr val="D38154"/>
                </a:gs>
                <a:gs pos="100000">
                  <a:srgbClr val="A05727"/>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2"/>
            <p:cNvSpPr/>
            <p:nvPr/>
          </p:nvSpPr>
          <p:spPr>
            <a:xfrm>
              <a:off x="4294033" y="520066"/>
              <a:ext cx="1694762" cy="1694760"/>
            </a:xfrm>
            <a:prstGeom prst="ellipse">
              <a:avLst/>
            </a:prstGeom>
            <a:gradFill>
              <a:gsLst>
                <a:gs pos="0">
                  <a:srgbClr val="C8C8B2"/>
                </a:gs>
                <a:gs pos="100000">
                  <a:srgbClr val="99997A"/>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2"/>
            <p:cNvSpPr txBox="1"/>
            <p:nvPr/>
          </p:nvSpPr>
          <p:spPr>
            <a:xfrm>
              <a:off x="4535589" y="762220"/>
              <a:ext cx="1210682" cy="1210452"/>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1300"/>
                <a:buFont typeface="Century Gothic"/>
                <a:buNone/>
              </a:pPr>
              <a:r>
                <a:rPr lang="en-US" b="1" i="0" u="none" strike="noStrike" cap="none" dirty="0">
                  <a:solidFill>
                    <a:schemeClr val="lt1"/>
                  </a:solidFill>
                  <a:latin typeface="Century Gothic"/>
                  <a:ea typeface="Century Gothic"/>
                  <a:cs typeface="Century Gothic"/>
                  <a:sym typeface="Century Gothic"/>
                </a:rPr>
                <a:t>Data Wrangling</a:t>
              </a:r>
              <a:endParaRPr b="0" i="0" u="none" strike="noStrike" cap="none" dirty="0">
                <a:solidFill>
                  <a:srgbClr val="000000"/>
                </a:solidFill>
                <a:latin typeface="Arial"/>
                <a:ea typeface="Arial"/>
                <a:cs typeface="Arial"/>
                <a:sym typeface="Arial"/>
              </a:endParaRPr>
            </a:p>
          </p:txBody>
        </p:sp>
        <p:sp>
          <p:nvSpPr>
            <p:cNvPr id="164" name="Google Shape;164;p22"/>
            <p:cNvSpPr/>
            <p:nvPr/>
          </p:nvSpPr>
          <p:spPr>
            <a:xfrm>
              <a:off x="4294033" y="2308821"/>
              <a:ext cx="1694762" cy="9953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2"/>
            <p:cNvSpPr txBox="1"/>
            <p:nvPr/>
          </p:nvSpPr>
          <p:spPr>
            <a:xfrm>
              <a:off x="4813150" y="2318716"/>
              <a:ext cx="1694762" cy="1183810"/>
            </a:xfrm>
            <a:prstGeom prst="rect">
              <a:avLst/>
            </a:prstGeom>
            <a:noFill/>
            <a:ln>
              <a:noFill/>
            </a:ln>
          </p:spPr>
          <p:txBody>
            <a:bodyPr spcFirstLastPara="1" wrap="square" lIns="38100" tIns="38100" rIns="38100" bIns="38100" anchor="t" anchorCtr="0">
              <a:noAutofit/>
            </a:bodyPr>
            <a:lstStyle/>
            <a:p>
              <a:pPr marL="57150" marR="0" lvl="0" indent="-57150" algn="l" rtl="0">
                <a:lnSpc>
                  <a:spcPct val="90000"/>
                </a:lnSpc>
                <a:spcBef>
                  <a:spcPts val="0"/>
                </a:spcBef>
                <a:spcAft>
                  <a:spcPts val="0"/>
                </a:spcAft>
                <a:buClr>
                  <a:schemeClr val="lt1"/>
                </a:buClr>
                <a:buSzPts val="800"/>
                <a:buFont typeface="Century Gothic"/>
                <a:buChar char="•"/>
              </a:pPr>
              <a:r>
                <a:rPr lang="en-US" sz="1200" b="0" i="0" u="none" strike="noStrike" cap="none" dirty="0">
                  <a:solidFill>
                    <a:schemeClr val="lt1"/>
                  </a:solidFill>
                  <a:latin typeface="Century Gothic"/>
                  <a:ea typeface="Century Gothic"/>
                  <a:cs typeface="Century Gothic"/>
                  <a:sym typeface="Century Gothic"/>
                </a:rPr>
                <a:t>Pandas</a:t>
              </a:r>
              <a:endParaRPr sz="1200" b="0" i="0" u="none" strike="noStrike" cap="none" dirty="0">
                <a:solidFill>
                  <a:srgbClr val="000000"/>
                </a:solidFill>
                <a:latin typeface="Arial"/>
                <a:ea typeface="Arial"/>
                <a:cs typeface="Arial"/>
                <a:sym typeface="Arial"/>
              </a:endParaRPr>
            </a:p>
            <a:p>
              <a:pPr marL="57150" marR="0" lvl="0" indent="-57150" algn="l" rtl="0">
                <a:lnSpc>
                  <a:spcPct val="90000"/>
                </a:lnSpc>
                <a:spcBef>
                  <a:spcPts val="120"/>
                </a:spcBef>
                <a:spcAft>
                  <a:spcPts val="0"/>
                </a:spcAft>
                <a:buClr>
                  <a:schemeClr val="lt1"/>
                </a:buClr>
                <a:buSzPts val="800"/>
                <a:buFont typeface="Century Gothic"/>
                <a:buChar char="•"/>
              </a:pPr>
              <a:r>
                <a:rPr lang="en-US" sz="1200" b="0" i="0" u="none" strike="noStrike" cap="none" dirty="0">
                  <a:solidFill>
                    <a:schemeClr val="lt1"/>
                  </a:solidFill>
                  <a:latin typeface="Century Gothic"/>
                  <a:ea typeface="Century Gothic"/>
                  <a:cs typeface="Century Gothic"/>
                  <a:sym typeface="Century Gothic"/>
                </a:rPr>
                <a:t>SQLITE 3</a:t>
              </a:r>
              <a:endParaRPr sz="1200" b="0" i="0" u="none" strike="noStrike" cap="none" dirty="0">
                <a:solidFill>
                  <a:srgbClr val="000000"/>
                </a:solidFill>
                <a:latin typeface="Arial"/>
                <a:ea typeface="Arial"/>
                <a:cs typeface="Arial"/>
                <a:sym typeface="Arial"/>
              </a:endParaRPr>
            </a:p>
          </p:txBody>
        </p:sp>
        <p:sp>
          <p:nvSpPr>
            <p:cNvPr id="166" name="Google Shape;166;p22"/>
            <p:cNvSpPr/>
            <p:nvPr/>
          </p:nvSpPr>
          <p:spPr>
            <a:xfrm rot="2700000">
              <a:off x="2356852" y="459622"/>
              <a:ext cx="1815330" cy="1815330"/>
            </a:xfrm>
            <a:prstGeom prst="teardrop">
              <a:avLst>
                <a:gd name="adj" fmla="val 100000"/>
              </a:avLst>
            </a:prstGeom>
            <a:gradFill>
              <a:gsLst>
                <a:gs pos="0">
                  <a:srgbClr val="DFD496"/>
                </a:gs>
                <a:gs pos="100000">
                  <a:srgbClr val="BAAC54"/>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2"/>
            <p:cNvSpPr/>
            <p:nvPr/>
          </p:nvSpPr>
          <p:spPr>
            <a:xfrm>
              <a:off x="2417619" y="520066"/>
              <a:ext cx="1694762" cy="1694760"/>
            </a:xfrm>
            <a:prstGeom prst="ellipse">
              <a:avLst/>
            </a:prstGeom>
            <a:gradFill>
              <a:gsLst>
                <a:gs pos="0">
                  <a:srgbClr val="E9C674"/>
                </a:gs>
                <a:gs pos="100000">
                  <a:srgbClr val="C89C31"/>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2"/>
            <p:cNvSpPr txBox="1"/>
            <p:nvPr/>
          </p:nvSpPr>
          <p:spPr>
            <a:xfrm>
              <a:off x="2660142" y="762220"/>
              <a:ext cx="1210682" cy="1210452"/>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1300"/>
                <a:buFont typeface="Century Gothic"/>
                <a:buNone/>
              </a:pPr>
              <a:r>
                <a:rPr lang="en-US" b="1" i="0" u="none" strike="noStrike" cap="none" dirty="0">
                  <a:solidFill>
                    <a:schemeClr val="lt1"/>
                  </a:solidFill>
                  <a:latin typeface="Century Gothic"/>
                  <a:ea typeface="Century Gothic"/>
                  <a:cs typeface="Century Gothic"/>
                  <a:sym typeface="Century Gothic"/>
                </a:rPr>
                <a:t>Data ingestion methods varied </a:t>
              </a:r>
              <a:endParaRPr b="0" i="0" u="none" strike="noStrike" cap="none" dirty="0">
                <a:solidFill>
                  <a:srgbClr val="000000"/>
                </a:solidFill>
                <a:latin typeface="Arial"/>
                <a:ea typeface="Arial"/>
                <a:cs typeface="Arial"/>
                <a:sym typeface="Arial"/>
              </a:endParaRPr>
            </a:p>
          </p:txBody>
        </p:sp>
        <p:sp>
          <p:nvSpPr>
            <p:cNvPr id="169" name="Google Shape;169;p22"/>
            <p:cNvSpPr/>
            <p:nvPr/>
          </p:nvSpPr>
          <p:spPr>
            <a:xfrm>
              <a:off x="2417619" y="2308821"/>
              <a:ext cx="1694762" cy="9953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2"/>
            <p:cNvSpPr txBox="1"/>
            <p:nvPr/>
          </p:nvSpPr>
          <p:spPr>
            <a:xfrm>
              <a:off x="2786719" y="2336591"/>
              <a:ext cx="1694762" cy="1183810"/>
            </a:xfrm>
            <a:prstGeom prst="rect">
              <a:avLst/>
            </a:prstGeom>
            <a:noFill/>
            <a:ln>
              <a:noFill/>
            </a:ln>
          </p:spPr>
          <p:txBody>
            <a:bodyPr spcFirstLastPara="1" wrap="square" lIns="38100" tIns="38100" rIns="38100" bIns="38100" anchor="t" anchorCtr="0">
              <a:noAutofit/>
            </a:bodyPr>
            <a:lstStyle/>
            <a:p>
              <a:pPr marL="57150" marR="0" lvl="0" indent="-57150" algn="l" rtl="0">
                <a:lnSpc>
                  <a:spcPct val="90000"/>
                </a:lnSpc>
                <a:spcBef>
                  <a:spcPts val="0"/>
                </a:spcBef>
                <a:spcAft>
                  <a:spcPts val="0"/>
                </a:spcAft>
                <a:buClr>
                  <a:schemeClr val="lt1"/>
                </a:buClr>
                <a:buSzPts val="800"/>
                <a:buFont typeface="Century Gothic"/>
                <a:buChar char="•"/>
              </a:pPr>
              <a:r>
                <a:rPr lang="en-US" sz="1200" b="0" i="0" u="none" strike="noStrike" cap="none" dirty="0">
                  <a:solidFill>
                    <a:schemeClr val="lt1"/>
                  </a:solidFill>
                  <a:latin typeface="Century Gothic"/>
                  <a:ea typeface="Century Gothic"/>
                  <a:cs typeface="Century Gothic"/>
                  <a:sym typeface="Century Gothic"/>
                </a:rPr>
                <a:t>Original Worm Storage – AWS S3</a:t>
              </a:r>
              <a:endParaRPr sz="1200" b="0" i="0" u="none" strike="noStrike" cap="none" dirty="0">
                <a:solidFill>
                  <a:srgbClr val="000000"/>
                </a:solidFill>
                <a:latin typeface="Arial"/>
                <a:ea typeface="Arial"/>
                <a:cs typeface="Arial"/>
                <a:sym typeface="Arial"/>
              </a:endParaRPr>
            </a:p>
            <a:p>
              <a:pPr marL="57150" marR="0" lvl="1" indent="-57150" algn="l" rtl="0">
                <a:lnSpc>
                  <a:spcPct val="90000"/>
                </a:lnSpc>
                <a:spcBef>
                  <a:spcPts val="120"/>
                </a:spcBef>
                <a:spcAft>
                  <a:spcPts val="0"/>
                </a:spcAft>
                <a:buClr>
                  <a:schemeClr val="lt1"/>
                </a:buClr>
                <a:buSzPts val="800"/>
                <a:buFont typeface="Century Gothic"/>
                <a:buChar char="•"/>
              </a:pPr>
              <a:r>
                <a:rPr lang="en-US" sz="1200" b="0" i="0" u="none" strike="noStrike" cap="none" dirty="0">
                  <a:solidFill>
                    <a:schemeClr val="lt1"/>
                  </a:solidFill>
                  <a:latin typeface="Century Gothic"/>
                  <a:ea typeface="Century Gothic"/>
                  <a:cs typeface="Century Gothic"/>
                  <a:sym typeface="Century Gothic"/>
                </a:rPr>
                <a:t>Current Worm Storage SQLITE</a:t>
              </a:r>
              <a:endParaRPr sz="1200" b="0" i="0" u="none" strike="noStrike" cap="none" dirty="0">
                <a:solidFill>
                  <a:srgbClr val="000000"/>
                </a:solidFill>
                <a:latin typeface="Arial"/>
                <a:ea typeface="Arial"/>
                <a:cs typeface="Arial"/>
                <a:sym typeface="Arial"/>
              </a:endParaRPr>
            </a:p>
            <a:p>
              <a:pPr marL="57150" marR="0" lvl="1" indent="-57150" algn="l" rtl="0">
                <a:lnSpc>
                  <a:spcPct val="90000"/>
                </a:lnSpc>
                <a:spcBef>
                  <a:spcPts val="120"/>
                </a:spcBef>
                <a:spcAft>
                  <a:spcPts val="0"/>
                </a:spcAft>
                <a:buClr>
                  <a:schemeClr val="lt1"/>
                </a:buClr>
                <a:buSzPts val="800"/>
                <a:buFont typeface="Century Gothic"/>
                <a:buChar char="•"/>
              </a:pPr>
              <a:r>
                <a:rPr lang="en-US" sz="1200" b="0" i="0" u="none" strike="noStrike" cap="none" dirty="0">
                  <a:solidFill>
                    <a:schemeClr val="lt1"/>
                  </a:solidFill>
                  <a:latin typeface="Century Gothic"/>
                  <a:ea typeface="Century Gothic"/>
                  <a:cs typeface="Century Gothic"/>
                  <a:sym typeface="Century Gothic"/>
                </a:rPr>
                <a:t>ease of use with  pandas and </a:t>
              </a:r>
              <a:r>
                <a:rPr lang="en-US" sz="1200" b="0" i="0" u="none" strike="noStrike" cap="none" dirty="0" err="1">
                  <a:solidFill>
                    <a:schemeClr val="lt1"/>
                  </a:solidFill>
                  <a:latin typeface="Century Gothic"/>
                  <a:ea typeface="Century Gothic"/>
                  <a:cs typeface="Century Gothic"/>
                  <a:sym typeface="Century Gothic"/>
                </a:rPr>
                <a:t>Scikit</a:t>
              </a:r>
              <a:r>
                <a:rPr lang="en-US" sz="1200" b="0" i="0" u="none" strike="noStrike" cap="none" dirty="0">
                  <a:solidFill>
                    <a:schemeClr val="lt1"/>
                  </a:solidFill>
                  <a:latin typeface="Century Gothic"/>
                  <a:ea typeface="Century Gothic"/>
                  <a:cs typeface="Century Gothic"/>
                  <a:sym typeface="Century Gothic"/>
                </a:rPr>
                <a:t>-learn was the Important Factor</a:t>
              </a:r>
              <a:endParaRPr sz="1200" b="0" i="0" u="none" strike="noStrike" cap="none" dirty="0">
                <a:solidFill>
                  <a:srgbClr val="000000"/>
                </a:solidFill>
                <a:latin typeface="Arial"/>
                <a:ea typeface="Arial"/>
                <a:cs typeface="Arial"/>
                <a:sym typeface="Arial"/>
              </a:endParaRPr>
            </a:p>
          </p:txBody>
        </p:sp>
        <p:sp>
          <p:nvSpPr>
            <p:cNvPr id="171" name="Google Shape;171;p22"/>
            <p:cNvSpPr/>
            <p:nvPr/>
          </p:nvSpPr>
          <p:spPr>
            <a:xfrm rot="2700000">
              <a:off x="480439" y="459622"/>
              <a:ext cx="1815330" cy="1815330"/>
            </a:xfrm>
            <a:prstGeom prst="teardrop">
              <a:avLst>
                <a:gd name="adj" fmla="val 100000"/>
              </a:avLst>
            </a:prstGeom>
            <a:gradFill>
              <a:gsLst>
                <a:gs pos="0">
                  <a:srgbClr val="E9A958"/>
                </a:gs>
                <a:gs pos="100000">
                  <a:srgbClr val="B77B25"/>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2"/>
            <p:cNvSpPr/>
            <p:nvPr/>
          </p:nvSpPr>
          <p:spPr>
            <a:xfrm>
              <a:off x="541206" y="520066"/>
              <a:ext cx="1694762" cy="1694760"/>
            </a:xfrm>
            <a:prstGeom prst="ellipse">
              <a:avLst/>
            </a:prstGeom>
            <a:gradFill>
              <a:gsLst>
                <a:gs pos="0">
                  <a:srgbClr val="D38154"/>
                </a:gs>
                <a:gs pos="100000">
                  <a:srgbClr val="A05727"/>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2"/>
            <p:cNvSpPr txBox="1"/>
            <p:nvPr/>
          </p:nvSpPr>
          <p:spPr>
            <a:xfrm>
              <a:off x="783729" y="762220"/>
              <a:ext cx="1210682" cy="1210452"/>
            </a:xfrm>
            <a:prstGeom prst="rect">
              <a:avLst/>
            </a:prstGeom>
            <a:no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chemeClr val="lt1"/>
                </a:buClr>
                <a:buSzPts val="1300"/>
                <a:buFont typeface="Century Gothic"/>
                <a:buNone/>
              </a:pPr>
              <a:r>
                <a:rPr lang="en-US" b="1" i="0" u="none" strike="noStrike" cap="none" dirty="0">
                  <a:solidFill>
                    <a:schemeClr val="lt1"/>
                  </a:solidFill>
                  <a:latin typeface="Century Gothic"/>
                  <a:ea typeface="Century Gothic"/>
                  <a:cs typeface="Century Gothic"/>
                  <a:sym typeface="Century Gothic"/>
                </a:rPr>
                <a:t>Pre-Trimmed Dataset from Market Check API</a:t>
              </a:r>
              <a:endParaRPr b="0" i="0" u="none" strike="noStrike" cap="none" dirty="0">
                <a:solidFill>
                  <a:srgbClr val="000000"/>
                </a:solidFill>
                <a:latin typeface="Arial"/>
                <a:ea typeface="Arial"/>
                <a:cs typeface="Arial"/>
                <a:sym typeface="Arial"/>
              </a:endParaRPr>
            </a:p>
          </p:txBody>
        </p:sp>
        <p:sp>
          <p:nvSpPr>
            <p:cNvPr id="174" name="Google Shape;174;p22"/>
            <p:cNvSpPr/>
            <p:nvPr/>
          </p:nvSpPr>
          <p:spPr>
            <a:xfrm>
              <a:off x="541206" y="2308821"/>
              <a:ext cx="1694762" cy="9953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2"/>
            <p:cNvSpPr txBox="1"/>
            <p:nvPr/>
          </p:nvSpPr>
          <p:spPr>
            <a:xfrm>
              <a:off x="845061" y="2350487"/>
              <a:ext cx="1694762" cy="1183810"/>
            </a:xfrm>
            <a:prstGeom prst="rect">
              <a:avLst/>
            </a:prstGeom>
            <a:noFill/>
            <a:ln>
              <a:noFill/>
            </a:ln>
          </p:spPr>
          <p:txBody>
            <a:bodyPr spcFirstLastPara="1" wrap="square" lIns="38100" tIns="38100" rIns="38100" bIns="38100" anchor="t" anchorCtr="0">
              <a:noAutofit/>
            </a:bodyPr>
            <a:lstStyle/>
            <a:p>
              <a:pPr marL="57150" marR="0" lvl="0" indent="-57150" algn="l" rtl="0">
                <a:lnSpc>
                  <a:spcPct val="90000"/>
                </a:lnSpc>
                <a:spcBef>
                  <a:spcPts val="0"/>
                </a:spcBef>
                <a:spcAft>
                  <a:spcPts val="0"/>
                </a:spcAft>
                <a:buClr>
                  <a:schemeClr val="lt1"/>
                </a:buClr>
                <a:buSzPts val="800"/>
                <a:buFont typeface="Century Gothic"/>
                <a:buChar char="•"/>
              </a:pPr>
              <a:r>
                <a:rPr lang="en-US" sz="1200" b="0" i="0" u="none" strike="noStrike" cap="none" dirty="0">
                  <a:solidFill>
                    <a:schemeClr val="lt1"/>
                  </a:solidFill>
                  <a:latin typeface="Century Gothic"/>
                  <a:ea typeface="Century Gothic"/>
                  <a:cs typeface="Century Gothic"/>
                  <a:sym typeface="Century Gothic"/>
                </a:rPr>
                <a:t>Given to us upon request</a:t>
              </a:r>
              <a:endParaRPr sz="12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
        <p:cNvGrpSpPr/>
        <p:nvPr/>
      </p:nvGrpSpPr>
      <p:grpSpPr>
        <a:xfrm>
          <a:off x="0" y="0"/>
          <a:ext cx="0" cy="0"/>
          <a:chOff x="0" y="0"/>
          <a:chExt cx="0" cy="0"/>
        </a:xfrm>
      </p:grpSpPr>
      <p:sp>
        <p:nvSpPr>
          <p:cNvPr id="180" name="Google Shape;180;p23"/>
          <p:cNvSpPr txBox="1">
            <a:spLocks noGrp="1"/>
          </p:cNvSpPr>
          <p:nvPr>
            <p:ph type="title"/>
          </p:nvPr>
        </p:nvSpPr>
        <p:spPr>
          <a:xfrm>
            <a:off x="643191" y="609600"/>
            <a:ext cx="6573685" cy="80264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3200"/>
              <a:buFont typeface="Century Gothic"/>
              <a:buNone/>
            </a:pPr>
            <a:r>
              <a:rPr lang="en-US" dirty="0"/>
              <a:t>DATA SOURCES</a:t>
            </a:r>
            <a:endParaRPr dirty="0"/>
          </a:p>
        </p:txBody>
      </p:sp>
      <p:sp>
        <p:nvSpPr>
          <p:cNvPr id="181" name="Google Shape;181;p23"/>
          <p:cNvSpPr txBox="1">
            <a:spLocks noGrp="1"/>
          </p:cNvSpPr>
          <p:nvPr>
            <p:ph type="body" idx="1"/>
          </p:nvPr>
        </p:nvSpPr>
        <p:spPr>
          <a:xfrm>
            <a:off x="643191" y="1767840"/>
            <a:ext cx="7566088" cy="4836160"/>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0"/>
              </a:spcBef>
              <a:spcAft>
                <a:spcPts val="0"/>
              </a:spcAft>
              <a:buSzPts val="1500"/>
              <a:buChar char="•"/>
            </a:pPr>
            <a:r>
              <a:rPr lang="en-US" b="1" dirty="0" err="1"/>
              <a:t>Marketcheck</a:t>
            </a:r>
            <a:r>
              <a:rPr lang="en-US" b="1" dirty="0"/>
              <a:t> </a:t>
            </a:r>
            <a:r>
              <a:rPr lang="en-US" dirty="0"/>
              <a:t>API provides access to New, Used and Certified cars inventory for all car dealers in USA and Canada</a:t>
            </a:r>
          </a:p>
          <a:p>
            <a:pPr marL="0" lvl="0" indent="0" algn="l" rtl="0">
              <a:lnSpc>
                <a:spcPct val="90000"/>
              </a:lnSpc>
              <a:spcBef>
                <a:spcPts val="0"/>
              </a:spcBef>
              <a:spcAft>
                <a:spcPts val="0"/>
              </a:spcAft>
              <a:buSzPts val="1500"/>
              <a:buNone/>
            </a:pPr>
            <a:endParaRPr dirty="0"/>
          </a:p>
          <a:p>
            <a:pPr marL="742950" lvl="1" indent="-285750" algn="l" rtl="0">
              <a:lnSpc>
                <a:spcPct val="90000"/>
              </a:lnSpc>
              <a:spcBef>
                <a:spcPts val="900"/>
              </a:spcBef>
              <a:spcAft>
                <a:spcPts val="0"/>
              </a:spcAft>
              <a:buSzPts val="1500"/>
              <a:buChar char="•"/>
            </a:pPr>
            <a:r>
              <a:rPr lang="en-US" sz="2000" dirty="0"/>
              <a:t>Inventories include new, used &amp; certified listings gathered from over 52k dealerships across the US and Canada</a:t>
            </a:r>
          </a:p>
          <a:p>
            <a:pPr marL="457200" lvl="1" indent="0" algn="l" rtl="0">
              <a:lnSpc>
                <a:spcPct val="90000"/>
              </a:lnSpc>
              <a:spcBef>
                <a:spcPts val="900"/>
              </a:spcBef>
              <a:spcAft>
                <a:spcPts val="0"/>
              </a:spcAft>
              <a:buSzPts val="1500"/>
              <a:buNone/>
            </a:pPr>
            <a:endParaRPr sz="2000" dirty="0"/>
          </a:p>
          <a:p>
            <a:pPr marL="742950" lvl="1" indent="-285750" algn="l" rtl="0">
              <a:lnSpc>
                <a:spcPct val="90000"/>
              </a:lnSpc>
              <a:spcBef>
                <a:spcPts val="900"/>
              </a:spcBef>
              <a:spcAft>
                <a:spcPts val="0"/>
              </a:spcAft>
              <a:buSzPts val="1500"/>
              <a:buChar char="•"/>
            </a:pPr>
            <a:r>
              <a:rPr lang="en-US" sz="2000" dirty="0"/>
              <a:t>On an average There are about 6.2M searchable listings (about 2.2M unique VINs) for Used &amp; Certified cars from all over USA. Data includes car features like make, model, trim, color, mileage, Year and so on</a:t>
            </a:r>
          </a:p>
          <a:p>
            <a:pPr marL="742950" lvl="1" indent="-285750" algn="l" rtl="0">
              <a:lnSpc>
                <a:spcPct val="90000"/>
              </a:lnSpc>
              <a:spcBef>
                <a:spcPts val="900"/>
              </a:spcBef>
              <a:spcAft>
                <a:spcPts val="0"/>
              </a:spcAft>
              <a:buSzPts val="1500"/>
              <a:buChar char="•"/>
            </a:pPr>
            <a:endParaRPr sz="2000" dirty="0"/>
          </a:p>
          <a:p>
            <a:pPr marL="742950" lvl="1" indent="-285750" algn="l" rtl="0">
              <a:lnSpc>
                <a:spcPct val="90000"/>
              </a:lnSpc>
              <a:spcBef>
                <a:spcPts val="900"/>
              </a:spcBef>
              <a:spcAft>
                <a:spcPts val="0"/>
              </a:spcAft>
              <a:buSzPts val="1500"/>
              <a:buChar char="•"/>
            </a:pPr>
            <a:r>
              <a:rPr lang="en-US" sz="2000" dirty="0"/>
              <a:t>The active inventory set available on target websites is refreshed once every 24 hours. All websites are tracked for changes to the inventory and only those listings that have changes published are crawled afresh</a:t>
            </a:r>
          </a:p>
          <a:p>
            <a:pPr marL="742950" lvl="1" indent="-285750" algn="l" rtl="0">
              <a:lnSpc>
                <a:spcPct val="90000"/>
              </a:lnSpc>
              <a:spcBef>
                <a:spcPts val="900"/>
              </a:spcBef>
              <a:spcAft>
                <a:spcPts val="0"/>
              </a:spcAft>
              <a:buSzPts val="1500"/>
              <a:buChar char="•"/>
            </a:pPr>
            <a:endParaRPr sz="2000" dirty="0"/>
          </a:p>
          <a:p>
            <a:pPr marL="285750" lvl="0" indent="-190500" algn="l" rtl="0">
              <a:lnSpc>
                <a:spcPct val="90000"/>
              </a:lnSpc>
              <a:spcBef>
                <a:spcPts val="900"/>
              </a:spcBef>
              <a:spcAft>
                <a:spcPts val="0"/>
              </a:spcAft>
              <a:buSzPts val="1500"/>
              <a:buNone/>
            </a:pPr>
            <a:endParaRPr dirty="0"/>
          </a:p>
        </p:txBody>
      </p:sp>
      <p:pic>
        <p:nvPicPr>
          <p:cNvPr id="182" name="Google Shape;182;p23"/>
          <p:cNvPicPr preferRelativeResize="0"/>
          <p:nvPr/>
        </p:nvPicPr>
        <p:blipFill rotWithShape="1">
          <a:blip r:embed="rId4">
            <a:alphaModFix/>
          </a:blip>
          <a:srcRect/>
          <a:stretch/>
        </p:blipFill>
        <p:spPr>
          <a:xfrm>
            <a:off x="8414881" y="2514600"/>
            <a:ext cx="3429000" cy="1841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669851" y="1430179"/>
            <a:ext cx="3029313" cy="3675908"/>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4000"/>
              <a:buFont typeface="Century Gothic"/>
              <a:buNone/>
            </a:pPr>
            <a:r>
              <a:rPr lang="en-US" dirty="0"/>
              <a:t>DATA SOURCES</a:t>
            </a:r>
            <a:endParaRPr dirty="0"/>
          </a:p>
        </p:txBody>
      </p:sp>
      <p:sp>
        <p:nvSpPr>
          <p:cNvPr id="188" name="Google Shape;188;p24"/>
          <p:cNvSpPr/>
          <p:nvPr/>
        </p:nvSpPr>
        <p:spPr>
          <a:xfrm>
            <a:off x="4059934" y="0"/>
            <a:ext cx="8132066"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cxnSp>
        <p:nvCxnSpPr>
          <p:cNvPr id="189" name="Google Shape;189;p24"/>
          <p:cNvCxnSpPr/>
          <p:nvPr/>
        </p:nvCxnSpPr>
        <p:spPr>
          <a:xfrm>
            <a:off x="4069971" y="0"/>
            <a:ext cx="0" cy="6858000"/>
          </a:xfrm>
          <a:prstGeom prst="straightConnector1">
            <a:avLst/>
          </a:prstGeom>
          <a:solidFill>
            <a:srgbClr val="FFFFFF"/>
          </a:solidFill>
          <a:ln w="38100" cap="flat" cmpd="sng">
            <a:solidFill>
              <a:srgbClr val="363D46"/>
            </a:solidFill>
            <a:prstDash val="solid"/>
            <a:miter lim="800000"/>
            <a:headEnd type="none" w="sm" len="sm"/>
            <a:tailEnd type="none" w="sm" len="sm"/>
          </a:ln>
        </p:spPr>
      </p:cxnSp>
      <p:sp>
        <p:nvSpPr>
          <p:cNvPr id="190" name="Google Shape;190;p24"/>
          <p:cNvSpPr/>
          <p:nvPr/>
        </p:nvSpPr>
        <p:spPr>
          <a:xfrm rot="5400000" flipH="1">
            <a:off x="894952" y="3195797"/>
            <a:ext cx="6858000" cy="466406"/>
          </a:xfrm>
          <a:prstGeom prst="rect">
            <a:avLst/>
          </a:prstGeom>
          <a:gradFill>
            <a:gsLst>
              <a:gs pos="0">
                <a:srgbClr val="363D46">
                  <a:alpha val="0"/>
                </a:srgbClr>
              </a:gs>
              <a:gs pos="100000">
                <a:srgbClr val="282D34"/>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grpSp>
        <p:nvGrpSpPr>
          <p:cNvPr id="191" name="Google Shape;191;p24"/>
          <p:cNvGrpSpPr/>
          <p:nvPr/>
        </p:nvGrpSpPr>
        <p:grpSpPr>
          <a:xfrm>
            <a:off x="5054375" y="969963"/>
            <a:ext cx="6467774" cy="5267045"/>
            <a:chOff x="0" y="4764"/>
            <a:chExt cx="6467774" cy="5267045"/>
          </a:xfrm>
        </p:grpSpPr>
        <p:sp>
          <p:nvSpPr>
            <p:cNvPr id="192" name="Google Shape;192;p24"/>
            <p:cNvSpPr/>
            <p:nvPr/>
          </p:nvSpPr>
          <p:spPr>
            <a:xfrm>
              <a:off x="0" y="4764"/>
              <a:ext cx="6467774" cy="1108851"/>
            </a:xfrm>
            <a:prstGeom prst="roundRect">
              <a:avLst>
                <a:gd name="adj" fmla="val 1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4"/>
            <p:cNvSpPr/>
            <p:nvPr/>
          </p:nvSpPr>
          <p:spPr>
            <a:xfrm>
              <a:off x="335427" y="254255"/>
              <a:ext cx="609868" cy="609868"/>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4"/>
            <p:cNvSpPr/>
            <p:nvPr/>
          </p:nvSpPr>
          <p:spPr>
            <a:xfrm>
              <a:off x="1280723" y="4764"/>
              <a:ext cx="2910498" cy="110885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4"/>
            <p:cNvSpPr txBox="1"/>
            <p:nvPr/>
          </p:nvSpPr>
          <p:spPr>
            <a:xfrm>
              <a:off x="1280723" y="4764"/>
              <a:ext cx="2910498" cy="1108851"/>
            </a:xfrm>
            <a:prstGeom prst="rect">
              <a:avLst/>
            </a:prstGeom>
            <a:noFill/>
            <a:ln>
              <a:noFill/>
            </a:ln>
          </p:spPr>
          <p:txBody>
            <a:bodyPr spcFirstLastPara="1" wrap="square" lIns="117350" tIns="117350" rIns="117350" bIns="117350" anchor="ctr" anchorCtr="0">
              <a:noAutofit/>
            </a:bodyPr>
            <a:lstStyle/>
            <a:p>
              <a:pPr marL="0" marR="0" lvl="0" indent="0" algn="l" rtl="0">
                <a:lnSpc>
                  <a:spcPct val="90000"/>
                </a:lnSpc>
                <a:spcBef>
                  <a:spcPts val="0"/>
                </a:spcBef>
                <a:spcAft>
                  <a:spcPts val="0"/>
                </a:spcAft>
                <a:buClr>
                  <a:schemeClr val="lt1"/>
                </a:buClr>
                <a:buSzPts val="2200"/>
                <a:buFont typeface="Century Gothic"/>
                <a:buNone/>
              </a:pPr>
              <a:r>
                <a:rPr lang="en-US" sz="2200" b="0" i="0" u="none" strike="noStrike" cap="none">
                  <a:solidFill>
                    <a:schemeClr val="lt1"/>
                  </a:solidFill>
                  <a:latin typeface="Century Gothic"/>
                  <a:ea typeface="Century Gothic"/>
                  <a:cs typeface="Century Gothic"/>
                  <a:sym typeface="Century Gothic"/>
                </a:rPr>
                <a:t>Regions</a:t>
              </a:r>
              <a:endParaRPr sz="1400" b="0" i="0" u="none" strike="noStrike" cap="none">
                <a:solidFill>
                  <a:srgbClr val="000000"/>
                </a:solidFill>
                <a:latin typeface="Arial"/>
                <a:ea typeface="Arial"/>
                <a:cs typeface="Arial"/>
                <a:sym typeface="Arial"/>
              </a:endParaRPr>
            </a:p>
          </p:txBody>
        </p:sp>
        <p:sp>
          <p:nvSpPr>
            <p:cNvPr id="196" name="Google Shape;196;p24"/>
            <p:cNvSpPr/>
            <p:nvPr/>
          </p:nvSpPr>
          <p:spPr>
            <a:xfrm>
              <a:off x="4191222" y="4764"/>
              <a:ext cx="2275299" cy="110885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4"/>
            <p:cNvSpPr txBox="1"/>
            <p:nvPr/>
          </p:nvSpPr>
          <p:spPr>
            <a:xfrm>
              <a:off x="4059602" y="75877"/>
              <a:ext cx="2275299" cy="1029214"/>
            </a:xfrm>
            <a:prstGeom prst="rect">
              <a:avLst/>
            </a:prstGeom>
            <a:noFill/>
            <a:ln>
              <a:noFill/>
            </a:ln>
          </p:spPr>
          <p:txBody>
            <a:bodyPr spcFirstLastPara="1" wrap="square" lIns="117350" tIns="117350" rIns="117350" bIns="117350" anchor="ctr" anchorCtr="0">
              <a:noAutofit/>
            </a:bodyPr>
            <a:lstStyle/>
            <a:p>
              <a:pPr marL="0" marR="0" lvl="0" indent="0" algn="l" rtl="0">
                <a:lnSpc>
                  <a:spcPct val="90000"/>
                </a:lnSpc>
                <a:spcBef>
                  <a:spcPts val="0"/>
                </a:spcBef>
                <a:spcAft>
                  <a:spcPts val="0"/>
                </a:spcAft>
                <a:buClr>
                  <a:schemeClr val="lt1"/>
                </a:buClr>
                <a:buSzPts val="1100"/>
                <a:buFont typeface="Century Gothic"/>
                <a:buNone/>
              </a:pPr>
              <a:r>
                <a:rPr lang="en-US" sz="1200" b="0" i="0" u="none" strike="noStrike" cap="none" dirty="0">
                  <a:solidFill>
                    <a:schemeClr val="lt1"/>
                  </a:solidFill>
                  <a:latin typeface="Century Gothic"/>
                  <a:ea typeface="Century Gothic"/>
                  <a:cs typeface="Century Gothic"/>
                  <a:sym typeface="Century Gothic"/>
                </a:rPr>
                <a:t>Loose Boundaries:</a:t>
              </a:r>
            </a:p>
            <a:p>
              <a:pPr marL="0" marR="0" lvl="0" indent="0" algn="l" rtl="0">
                <a:lnSpc>
                  <a:spcPct val="90000"/>
                </a:lnSpc>
                <a:spcBef>
                  <a:spcPts val="0"/>
                </a:spcBef>
                <a:spcAft>
                  <a:spcPts val="0"/>
                </a:spcAft>
                <a:buClr>
                  <a:schemeClr val="lt1"/>
                </a:buClr>
                <a:buSzPts val="1100"/>
                <a:buFont typeface="Century Gothic"/>
                <a:buNone/>
              </a:pPr>
              <a:endParaRPr sz="1200" b="0" i="0" u="none" strike="noStrike" cap="none" dirty="0">
                <a:solidFill>
                  <a:schemeClr val="lt1"/>
                </a:solidFill>
                <a:latin typeface="Century Gothic"/>
                <a:ea typeface="Century Gothic"/>
                <a:cs typeface="Century Gothic"/>
                <a:sym typeface="Century Gothic"/>
              </a:endParaRPr>
            </a:p>
            <a:p>
              <a:pPr marL="0" marR="0" lvl="0" indent="0" algn="l" rtl="0">
                <a:lnSpc>
                  <a:spcPct val="90000"/>
                </a:lnSpc>
                <a:spcBef>
                  <a:spcPts val="0"/>
                </a:spcBef>
                <a:spcAft>
                  <a:spcPts val="0"/>
                </a:spcAft>
                <a:buClr>
                  <a:schemeClr val="lt1"/>
                </a:buClr>
                <a:buSzPts val="1100"/>
                <a:buFont typeface="Century Gothic"/>
                <a:buNone/>
              </a:pPr>
              <a:r>
                <a:rPr lang="en-US" sz="1200" b="0" i="0" u="none" strike="noStrike" cap="none" dirty="0">
                  <a:solidFill>
                    <a:schemeClr val="lt1"/>
                  </a:solidFill>
                  <a:latin typeface="Century Gothic"/>
                  <a:ea typeface="Century Gothic"/>
                  <a:cs typeface="Century Gothic"/>
                  <a:sym typeface="Century Gothic"/>
                </a:rPr>
                <a:t>Based on Weather and Geographic Location</a:t>
              </a:r>
              <a:endParaRPr sz="1200" b="0" i="0" u="none" strike="noStrike" cap="none" dirty="0">
                <a:solidFill>
                  <a:srgbClr val="000000"/>
                </a:solidFill>
                <a:latin typeface="Arial"/>
                <a:ea typeface="Arial"/>
                <a:cs typeface="Arial"/>
                <a:sym typeface="Arial"/>
              </a:endParaRPr>
            </a:p>
          </p:txBody>
        </p:sp>
        <p:sp>
          <p:nvSpPr>
            <p:cNvPr id="198" name="Google Shape;198;p24"/>
            <p:cNvSpPr/>
            <p:nvPr/>
          </p:nvSpPr>
          <p:spPr>
            <a:xfrm>
              <a:off x="0" y="1390829"/>
              <a:ext cx="6467774" cy="1108851"/>
            </a:xfrm>
            <a:prstGeom prst="roundRect">
              <a:avLst>
                <a:gd name="adj" fmla="val 10000"/>
              </a:avLst>
            </a:prstGeom>
            <a:solidFill>
              <a:srgbClr val="DACE8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4"/>
            <p:cNvSpPr/>
            <p:nvPr/>
          </p:nvSpPr>
          <p:spPr>
            <a:xfrm>
              <a:off x="335427" y="1640320"/>
              <a:ext cx="609868" cy="609868"/>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4"/>
            <p:cNvSpPr/>
            <p:nvPr/>
          </p:nvSpPr>
          <p:spPr>
            <a:xfrm>
              <a:off x="1280723" y="1390829"/>
              <a:ext cx="5185798" cy="110885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4"/>
            <p:cNvSpPr txBox="1"/>
            <p:nvPr/>
          </p:nvSpPr>
          <p:spPr>
            <a:xfrm>
              <a:off x="1280723" y="1390829"/>
              <a:ext cx="5185798" cy="1108851"/>
            </a:xfrm>
            <a:prstGeom prst="rect">
              <a:avLst/>
            </a:prstGeom>
            <a:noFill/>
            <a:ln>
              <a:noFill/>
            </a:ln>
          </p:spPr>
          <p:txBody>
            <a:bodyPr spcFirstLastPara="1" wrap="square" lIns="117350" tIns="117350" rIns="117350" bIns="117350" anchor="ctr" anchorCtr="0">
              <a:noAutofit/>
            </a:bodyPr>
            <a:lstStyle/>
            <a:p>
              <a:pPr marL="0" marR="0" lvl="0" indent="0" algn="l" rtl="0">
                <a:lnSpc>
                  <a:spcPct val="90000"/>
                </a:lnSpc>
                <a:spcBef>
                  <a:spcPts val="0"/>
                </a:spcBef>
                <a:spcAft>
                  <a:spcPts val="0"/>
                </a:spcAft>
                <a:buClr>
                  <a:schemeClr val="lt1"/>
                </a:buClr>
                <a:buSzPts val="2200"/>
                <a:buFont typeface="Century Gothic"/>
                <a:buNone/>
              </a:pPr>
              <a:r>
                <a:rPr lang="en-US" sz="2200" b="0" i="0" u="none" strike="noStrike" cap="none">
                  <a:solidFill>
                    <a:schemeClr val="lt1"/>
                  </a:solidFill>
                  <a:latin typeface="Century Gothic"/>
                  <a:ea typeface="Century Gothic"/>
                  <a:cs typeface="Century Gothic"/>
                  <a:sym typeface="Century Gothic"/>
                </a:rPr>
                <a:t>Age</a:t>
              </a:r>
              <a:endParaRPr sz="1400" b="0" i="0" u="none" strike="noStrike" cap="none">
                <a:solidFill>
                  <a:srgbClr val="000000"/>
                </a:solidFill>
                <a:latin typeface="Arial"/>
                <a:ea typeface="Arial"/>
                <a:cs typeface="Arial"/>
                <a:sym typeface="Arial"/>
              </a:endParaRPr>
            </a:p>
          </p:txBody>
        </p:sp>
        <p:sp>
          <p:nvSpPr>
            <p:cNvPr id="202" name="Google Shape;202;p24"/>
            <p:cNvSpPr/>
            <p:nvPr/>
          </p:nvSpPr>
          <p:spPr>
            <a:xfrm>
              <a:off x="0" y="2776893"/>
              <a:ext cx="6467774" cy="1108851"/>
            </a:xfrm>
            <a:prstGeom prst="roundRect">
              <a:avLst>
                <a:gd name="adj" fmla="val 10000"/>
              </a:avLst>
            </a:prstGeom>
            <a:solidFill>
              <a:srgbClr val="E7BF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4"/>
            <p:cNvSpPr/>
            <p:nvPr/>
          </p:nvSpPr>
          <p:spPr>
            <a:xfrm>
              <a:off x="335427" y="3026385"/>
              <a:ext cx="609868" cy="609868"/>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4"/>
            <p:cNvSpPr/>
            <p:nvPr/>
          </p:nvSpPr>
          <p:spPr>
            <a:xfrm>
              <a:off x="1280723" y="2776893"/>
              <a:ext cx="5185798" cy="110885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4"/>
            <p:cNvSpPr txBox="1"/>
            <p:nvPr/>
          </p:nvSpPr>
          <p:spPr>
            <a:xfrm>
              <a:off x="1280723" y="2776893"/>
              <a:ext cx="1726336" cy="1108851"/>
            </a:xfrm>
            <a:prstGeom prst="rect">
              <a:avLst/>
            </a:prstGeom>
            <a:noFill/>
            <a:ln>
              <a:noFill/>
            </a:ln>
          </p:spPr>
          <p:txBody>
            <a:bodyPr spcFirstLastPara="1" wrap="square" lIns="117350" tIns="117350" rIns="117350" bIns="11735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Century Gothic"/>
                  <a:ea typeface="Century Gothic"/>
                  <a:cs typeface="Century Gothic"/>
                  <a:sym typeface="Century Gothic"/>
                </a:rPr>
                <a:t>Zip Codes and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Century Gothic"/>
                  <a:ea typeface="Century Gothic"/>
                  <a:cs typeface="Century Gothic"/>
                  <a:sym typeface="Century Gothic"/>
                </a:rPr>
                <a:t>County List</a:t>
              </a:r>
              <a:endParaRPr sz="2400" b="0" i="0" u="none" strike="noStrike" cap="none">
                <a:solidFill>
                  <a:srgbClr val="000000"/>
                </a:solidFill>
                <a:latin typeface="Arial"/>
                <a:ea typeface="Arial"/>
                <a:cs typeface="Arial"/>
                <a:sym typeface="Arial"/>
              </a:endParaRPr>
            </a:p>
          </p:txBody>
        </p:sp>
        <p:sp>
          <p:nvSpPr>
            <p:cNvPr id="206" name="Google Shape;206;p24"/>
            <p:cNvSpPr/>
            <p:nvPr/>
          </p:nvSpPr>
          <p:spPr>
            <a:xfrm>
              <a:off x="0" y="4162958"/>
              <a:ext cx="6467774" cy="1108851"/>
            </a:xfrm>
            <a:prstGeom prst="roundRect">
              <a:avLst>
                <a:gd name="adj" fmla="val 10000"/>
              </a:avLst>
            </a:prstGeom>
            <a:solidFill>
              <a:srgbClr val="E79F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4"/>
            <p:cNvSpPr/>
            <p:nvPr/>
          </p:nvSpPr>
          <p:spPr>
            <a:xfrm>
              <a:off x="335427" y="4412450"/>
              <a:ext cx="609868" cy="609868"/>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4"/>
            <p:cNvSpPr/>
            <p:nvPr/>
          </p:nvSpPr>
          <p:spPr>
            <a:xfrm>
              <a:off x="1280723" y="4162958"/>
              <a:ext cx="2910498" cy="110885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4"/>
            <p:cNvSpPr txBox="1"/>
            <p:nvPr/>
          </p:nvSpPr>
          <p:spPr>
            <a:xfrm>
              <a:off x="1280723" y="4162958"/>
              <a:ext cx="2910498" cy="1108851"/>
            </a:xfrm>
            <a:prstGeom prst="rect">
              <a:avLst/>
            </a:prstGeom>
            <a:noFill/>
            <a:ln>
              <a:noFill/>
            </a:ln>
          </p:spPr>
          <p:txBody>
            <a:bodyPr spcFirstLastPara="1" wrap="square" lIns="117350" tIns="117350" rIns="117350" bIns="117350" anchor="ctr" anchorCtr="0">
              <a:noAutofit/>
            </a:bodyPr>
            <a:lstStyle/>
            <a:p>
              <a:pPr marL="0" marR="0" lvl="0" indent="0" algn="l" rtl="0">
                <a:lnSpc>
                  <a:spcPct val="90000"/>
                </a:lnSpc>
                <a:spcBef>
                  <a:spcPts val="0"/>
                </a:spcBef>
                <a:spcAft>
                  <a:spcPts val="0"/>
                </a:spcAft>
                <a:buClr>
                  <a:schemeClr val="lt1"/>
                </a:buClr>
                <a:buSzPts val="2200"/>
                <a:buFont typeface="Century Gothic"/>
                <a:buNone/>
              </a:pPr>
              <a:r>
                <a:rPr lang="en-US" sz="2200" b="0" i="0" u="none" strike="noStrike" cap="none">
                  <a:solidFill>
                    <a:schemeClr val="lt1"/>
                  </a:solidFill>
                  <a:latin typeface="Century Gothic"/>
                  <a:ea typeface="Century Gothic"/>
                  <a:cs typeface="Century Gothic"/>
                  <a:sym typeface="Century Gothic"/>
                </a:rPr>
                <a:t>Demographics</a:t>
              </a:r>
              <a:endParaRPr sz="1400" b="0" i="0" u="none" strike="noStrike" cap="none">
                <a:solidFill>
                  <a:srgbClr val="000000"/>
                </a:solidFill>
                <a:latin typeface="Arial"/>
                <a:ea typeface="Arial"/>
                <a:cs typeface="Arial"/>
                <a:sym typeface="Arial"/>
              </a:endParaRPr>
            </a:p>
          </p:txBody>
        </p:sp>
        <p:sp>
          <p:nvSpPr>
            <p:cNvPr id="210" name="Google Shape;210;p24"/>
            <p:cNvSpPr/>
            <p:nvPr/>
          </p:nvSpPr>
          <p:spPr>
            <a:xfrm>
              <a:off x="4191222" y="4162958"/>
              <a:ext cx="2275299" cy="110885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4"/>
            <p:cNvSpPr txBox="1"/>
            <p:nvPr/>
          </p:nvSpPr>
          <p:spPr>
            <a:xfrm>
              <a:off x="4191222" y="4162958"/>
              <a:ext cx="2275299" cy="1108851"/>
            </a:xfrm>
            <a:prstGeom prst="rect">
              <a:avLst/>
            </a:prstGeom>
            <a:noFill/>
            <a:ln>
              <a:noFill/>
            </a:ln>
          </p:spPr>
          <p:txBody>
            <a:bodyPr spcFirstLastPara="1" wrap="square" lIns="117350" tIns="117350" rIns="117350" bIns="117350" anchor="ctr" anchorCtr="0">
              <a:noAutofit/>
            </a:bodyPr>
            <a:lstStyle/>
            <a:p>
              <a:pPr marL="0" marR="0" lvl="0" indent="0" algn="l" rtl="0">
                <a:lnSpc>
                  <a:spcPct val="90000"/>
                </a:lnSpc>
                <a:spcBef>
                  <a:spcPts val="0"/>
                </a:spcBef>
                <a:spcAft>
                  <a:spcPts val="0"/>
                </a:spcAft>
                <a:buClr>
                  <a:schemeClr val="lt1"/>
                </a:buClr>
                <a:buSzPts val="1100"/>
                <a:buFont typeface="Century Gothic"/>
                <a:buNone/>
              </a:pPr>
              <a:r>
                <a:rPr lang="en-US" sz="1200" b="0" i="0" u="none" strike="noStrike" cap="none" dirty="0">
                  <a:solidFill>
                    <a:schemeClr val="lt1"/>
                  </a:solidFill>
                  <a:latin typeface="Century Gothic"/>
                  <a:ea typeface="Century Gothic"/>
                  <a:cs typeface="Century Gothic"/>
                  <a:sym typeface="Century Gothic"/>
                </a:rPr>
                <a:t>Per Capita income</a:t>
              </a:r>
              <a:endParaRPr sz="1200" b="0" i="0" u="none" strike="noStrike" cap="none" dirty="0">
                <a:solidFill>
                  <a:srgbClr val="000000"/>
                </a:solidFill>
                <a:latin typeface="Arial"/>
                <a:ea typeface="Arial"/>
                <a:cs typeface="Arial"/>
                <a:sym typeface="Arial"/>
              </a:endParaRPr>
            </a:p>
            <a:p>
              <a:pPr marL="0" marR="0" lvl="0" indent="0" algn="l" rtl="0">
                <a:lnSpc>
                  <a:spcPct val="90000"/>
                </a:lnSpc>
                <a:spcBef>
                  <a:spcPts val="385"/>
                </a:spcBef>
                <a:spcAft>
                  <a:spcPts val="0"/>
                </a:spcAft>
                <a:buClr>
                  <a:schemeClr val="lt1"/>
                </a:buClr>
                <a:buSzPts val="1100"/>
                <a:buFont typeface="Century Gothic"/>
                <a:buNone/>
              </a:pPr>
              <a:r>
                <a:rPr lang="en-US" sz="1200" b="0" i="0" u="none" strike="noStrike" cap="none" dirty="0">
                  <a:solidFill>
                    <a:schemeClr val="lt1"/>
                  </a:solidFill>
                  <a:latin typeface="Century Gothic"/>
                  <a:ea typeface="Century Gothic"/>
                  <a:cs typeface="Century Gothic"/>
                  <a:sym typeface="Century Gothic"/>
                </a:rPr>
                <a:t>Median Household income </a:t>
              </a:r>
              <a:endParaRPr sz="1200" b="0" i="0" u="none" strike="noStrike" cap="none" dirty="0">
                <a:solidFill>
                  <a:srgbClr val="000000"/>
                </a:solidFill>
                <a:latin typeface="Arial"/>
                <a:ea typeface="Arial"/>
                <a:cs typeface="Arial"/>
                <a:sym typeface="Arial"/>
              </a:endParaRPr>
            </a:p>
            <a:p>
              <a:pPr marL="0" marR="0" lvl="0" indent="0" algn="l" rtl="0">
                <a:lnSpc>
                  <a:spcPct val="90000"/>
                </a:lnSpc>
                <a:spcBef>
                  <a:spcPts val="385"/>
                </a:spcBef>
                <a:spcAft>
                  <a:spcPts val="0"/>
                </a:spcAft>
                <a:buClr>
                  <a:schemeClr val="lt1"/>
                </a:buClr>
                <a:buSzPts val="1100"/>
                <a:buFont typeface="Century Gothic"/>
                <a:buNone/>
              </a:pPr>
              <a:r>
                <a:rPr lang="en-US" sz="1200" b="0" i="0" u="none" strike="noStrike" cap="none" dirty="0">
                  <a:solidFill>
                    <a:schemeClr val="lt1"/>
                  </a:solidFill>
                  <a:latin typeface="Century Gothic"/>
                  <a:ea typeface="Century Gothic"/>
                  <a:cs typeface="Century Gothic"/>
                  <a:sym typeface="Century Gothic"/>
                </a:rPr>
                <a:t>Median Family income</a:t>
              </a:r>
              <a:endParaRPr sz="1200" b="0" i="0" u="none" strike="noStrike" cap="none" dirty="0">
                <a:solidFill>
                  <a:srgbClr val="000000"/>
                </a:solidFill>
                <a:latin typeface="Arial"/>
                <a:ea typeface="Arial"/>
                <a:cs typeface="Arial"/>
                <a:sym typeface="Arial"/>
              </a:endParaRPr>
            </a:p>
            <a:p>
              <a:pPr marL="0" marR="0" lvl="0" indent="0" algn="l" rtl="0">
                <a:lnSpc>
                  <a:spcPct val="90000"/>
                </a:lnSpc>
                <a:spcBef>
                  <a:spcPts val="385"/>
                </a:spcBef>
                <a:spcAft>
                  <a:spcPts val="0"/>
                </a:spcAft>
                <a:buClr>
                  <a:schemeClr val="lt1"/>
                </a:buClr>
                <a:buSzPts val="1100"/>
                <a:buFont typeface="Century Gothic"/>
                <a:buNone/>
              </a:pPr>
              <a:r>
                <a:rPr lang="en-US" sz="1200" b="0" i="0" u="none" strike="noStrike" cap="none" dirty="0">
                  <a:solidFill>
                    <a:schemeClr val="lt1"/>
                  </a:solidFill>
                  <a:latin typeface="Century Gothic"/>
                  <a:ea typeface="Century Gothic"/>
                  <a:cs typeface="Century Gothic"/>
                  <a:sym typeface="Century Gothic"/>
                </a:rPr>
                <a:t>Population </a:t>
              </a:r>
              <a:endParaRPr sz="1200" b="0" i="0" u="none" strike="noStrike" cap="none" dirty="0">
                <a:solidFill>
                  <a:srgbClr val="000000"/>
                </a:solidFill>
                <a:latin typeface="Arial"/>
                <a:ea typeface="Arial"/>
                <a:cs typeface="Arial"/>
                <a:sym typeface="Arial"/>
              </a:endParaRPr>
            </a:p>
            <a:p>
              <a:pPr marL="0" marR="0" lvl="0" indent="0" algn="l" rtl="0">
                <a:lnSpc>
                  <a:spcPct val="90000"/>
                </a:lnSpc>
                <a:spcBef>
                  <a:spcPts val="385"/>
                </a:spcBef>
                <a:spcAft>
                  <a:spcPts val="0"/>
                </a:spcAft>
                <a:buClr>
                  <a:schemeClr val="lt1"/>
                </a:buClr>
                <a:buSzPts val="1100"/>
                <a:buFont typeface="Century Gothic"/>
                <a:buNone/>
              </a:pPr>
              <a:r>
                <a:rPr lang="en-US" sz="1200" b="0" i="0" u="none" strike="noStrike" cap="none" dirty="0">
                  <a:solidFill>
                    <a:schemeClr val="lt1"/>
                  </a:solidFill>
                  <a:latin typeface="Century Gothic"/>
                  <a:ea typeface="Century Gothic"/>
                  <a:cs typeface="Century Gothic"/>
                  <a:sym typeface="Century Gothic"/>
                </a:rPr>
                <a:t>Number of households</a:t>
              </a:r>
              <a:endParaRPr sz="1200" b="0" i="0" u="none" strike="noStrike" cap="none" dirty="0">
                <a:solidFill>
                  <a:srgbClr val="000000"/>
                </a:solidFill>
                <a:latin typeface="Arial"/>
                <a:ea typeface="Arial"/>
                <a:cs typeface="Arial"/>
                <a:sym typeface="Arial"/>
              </a:endParaRPr>
            </a:p>
          </p:txBody>
        </p:sp>
      </p:grpSp>
      <p:sp>
        <p:nvSpPr>
          <p:cNvPr id="212" name="Google Shape;212;p24"/>
          <p:cNvSpPr txBox="1"/>
          <p:nvPr/>
        </p:nvSpPr>
        <p:spPr>
          <a:xfrm>
            <a:off x="9245597" y="2320149"/>
            <a:ext cx="2275299" cy="1108851"/>
          </a:xfrm>
          <a:prstGeom prst="rect">
            <a:avLst/>
          </a:prstGeom>
          <a:noFill/>
          <a:ln>
            <a:noFill/>
          </a:ln>
        </p:spPr>
        <p:txBody>
          <a:bodyPr spcFirstLastPara="1" wrap="square" lIns="117350" tIns="117350" rIns="117350" bIns="117350" anchor="ctr" anchorCtr="0">
            <a:noAutofit/>
          </a:bodyPr>
          <a:lstStyle/>
          <a:p>
            <a:pPr marL="0" marR="0" lvl="0" indent="0" algn="l" rtl="0">
              <a:lnSpc>
                <a:spcPct val="90000"/>
              </a:lnSpc>
              <a:spcBef>
                <a:spcPts val="0"/>
              </a:spcBef>
              <a:spcAft>
                <a:spcPts val="0"/>
              </a:spcAft>
              <a:buClr>
                <a:srgbClr val="000000"/>
              </a:buClr>
              <a:buSzPts val="1100"/>
              <a:buFont typeface="Arial"/>
              <a:buNone/>
            </a:pPr>
            <a:r>
              <a:rPr lang="en-US" sz="1200" b="0" i="0" u="none" strike="noStrike" cap="none" dirty="0">
                <a:solidFill>
                  <a:schemeClr val="lt1"/>
                </a:solidFill>
                <a:latin typeface="Century Gothic"/>
                <a:ea typeface="Century Gothic"/>
                <a:cs typeface="Century Gothic"/>
                <a:sym typeface="Century Gothic"/>
              </a:rPr>
              <a:t>Products are released the prior year so to reflect this shift we created an Age Column. </a:t>
            </a:r>
            <a:r>
              <a:rPr lang="en-US" sz="1200" b="0" i="0" u="none" strike="noStrike" cap="none" dirty="0" err="1">
                <a:solidFill>
                  <a:schemeClr val="lt1"/>
                </a:solidFill>
                <a:latin typeface="Century Gothic"/>
                <a:ea typeface="Century Gothic"/>
                <a:cs typeface="Century Gothic"/>
                <a:sym typeface="Century Gothic"/>
              </a:rPr>
              <a:t>Ie</a:t>
            </a:r>
            <a:r>
              <a:rPr lang="en-US" sz="1200" b="0" i="0" u="none" strike="noStrike" cap="none" dirty="0">
                <a:solidFill>
                  <a:schemeClr val="lt1"/>
                </a:solidFill>
                <a:latin typeface="Century Gothic"/>
                <a:ea typeface="Century Gothic"/>
                <a:cs typeface="Century Gothic"/>
                <a:sym typeface="Century Gothic"/>
              </a:rPr>
              <a:t>. 2017 = 2 (age)</a:t>
            </a:r>
            <a:endParaRPr sz="1200" b="0" i="0" u="none" strike="noStrike" cap="none" dirty="0">
              <a:solidFill>
                <a:srgbClr val="000000"/>
              </a:solidFill>
              <a:latin typeface="Arial"/>
              <a:ea typeface="Arial"/>
              <a:cs typeface="Arial"/>
              <a:sym typeface="Arial"/>
            </a:endParaRPr>
          </a:p>
        </p:txBody>
      </p:sp>
      <p:sp>
        <p:nvSpPr>
          <p:cNvPr id="213" name="Google Shape;213;p24"/>
          <p:cNvSpPr txBox="1"/>
          <p:nvPr/>
        </p:nvSpPr>
        <p:spPr>
          <a:xfrm>
            <a:off x="9245596" y="3769446"/>
            <a:ext cx="2324344" cy="1108851"/>
          </a:xfrm>
          <a:prstGeom prst="rect">
            <a:avLst/>
          </a:prstGeom>
          <a:noFill/>
          <a:ln>
            <a:noFill/>
          </a:ln>
        </p:spPr>
        <p:txBody>
          <a:bodyPr spcFirstLastPara="1" wrap="square" lIns="117350" tIns="117350" rIns="117350" bIns="117350" anchor="ctr" anchorCtr="0">
            <a:noAutofit/>
          </a:bodyPr>
          <a:lstStyle/>
          <a:p>
            <a:pPr marL="0" marR="0" lvl="0" indent="0" algn="l" rtl="0">
              <a:lnSpc>
                <a:spcPct val="90000"/>
              </a:lnSpc>
              <a:spcBef>
                <a:spcPts val="0"/>
              </a:spcBef>
              <a:spcAft>
                <a:spcPts val="0"/>
              </a:spcAft>
              <a:buClr>
                <a:srgbClr val="000000"/>
              </a:buClr>
              <a:buSzPts val="1100"/>
              <a:buFont typeface="Arial"/>
              <a:buNone/>
            </a:pPr>
            <a:r>
              <a:rPr lang="en-US" sz="1200" b="0" i="0" u="none" strike="noStrike" cap="none" dirty="0">
                <a:solidFill>
                  <a:schemeClr val="lt1"/>
                </a:solidFill>
                <a:latin typeface="Century Gothic"/>
                <a:ea typeface="Century Gothic"/>
                <a:cs typeface="Century Gothic"/>
                <a:sym typeface="Century Gothic"/>
              </a:rPr>
              <a:t>Kept the data to 48 contiguous states and eliminated decommissioned zip codes.</a:t>
            </a:r>
            <a:endParaRPr sz="1200" b="0" i="0" u="none" strike="noStrike" cap="none" dirty="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sp>
        <p:nvSpPr>
          <p:cNvPr id="218" name="Google Shape;218;p25"/>
          <p:cNvSpPr txBox="1">
            <a:spLocks noGrp="1"/>
          </p:cNvSpPr>
          <p:nvPr>
            <p:ph type="title"/>
          </p:nvPr>
        </p:nvSpPr>
        <p:spPr>
          <a:xfrm>
            <a:off x="669851" y="1430179"/>
            <a:ext cx="3029313" cy="3675908"/>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400"/>
              <a:buFont typeface="Century Gothic"/>
              <a:buNone/>
            </a:pPr>
            <a:r>
              <a:rPr lang="en-US" sz="3400" dirty="0"/>
              <a:t>DATA WRANGLING AND DAT</a:t>
            </a:r>
            <a:r>
              <a:rPr lang="en-US" dirty="0"/>
              <a:t>A</a:t>
            </a:r>
            <a:r>
              <a:rPr lang="en-US" sz="3400" dirty="0"/>
              <a:t> STORAGE</a:t>
            </a:r>
            <a:endParaRPr dirty="0"/>
          </a:p>
        </p:txBody>
      </p:sp>
      <p:sp>
        <p:nvSpPr>
          <p:cNvPr id="219" name="Google Shape;219;p25"/>
          <p:cNvSpPr/>
          <p:nvPr/>
        </p:nvSpPr>
        <p:spPr>
          <a:xfrm>
            <a:off x="4064146" y="0"/>
            <a:ext cx="81321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cxnSp>
        <p:nvCxnSpPr>
          <p:cNvPr id="220" name="Google Shape;220;p25"/>
          <p:cNvCxnSpPr/>
          <p:nvPr/>
        </p:nvCxnSpPr>
        <p:spPr>
          <a:xfrm>
            <a:off x="4069971" y="0"/>
            <a:ext cx="0" cy="6858000"/>
          </a:xfrm>
          <a:prstGeom prst="straightConnector1">
            <a:avLst/>
          </a:prstGeom>
          <a:solidFill>
            <a:srgbClr val="FFFFFF"/>
          </a:solidFill>
          <a:ln w="38100" cap="flat" cmpd="sng">
            <a:solidFill>
              <a:srgbClr val="363D46"/>
            </a:solidFill>
            <a:prstDash val="solid"/>
            <a:miter lim="800000"/>
            <a:headEnd type="none" w="sm" len="sm"/>
            <a:tailEnd type="none" w="sm" len="sm"/>
          </a:ln>
        </p:spPr>
      </p:cxnSp>
      <p:sp>
        <p:nvSpPr>
          <p:cNvPr id="221" name="Google Shape;221;p25"/>
          <p:cNvSpPr/>
          <p:nvPr/>
        </p:nvSpPr>
        <p:spPr>
          <a:xfrm rot="5400000" flipH="1">
            <a:off x="894952" y="3195797"/>
            <a:ext cx="6858000" cy="466406"/>
          </a:xfrm>
          <a:prstGeom prst="rect">
            <a:avLst/>
          </a:prstGeom>
          <a:gradFill>
            <a:gsLst>
              <a:gs pos="0">
                <a:srgbClr val="363D46">
                  <a:alpha val="0"/>
                </a:srgbClr>
              </a:gs>
              <a:gs pos="100000">
                <a:srgbClr val="282D34"/>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grpSp>
        <p:nvGrpSpPr>
          <p:cNvPr id="222" name="Google Shape;222;p25"/>
          <p:cNvGrpSpPr/>
          <p:nvPr/>
        </p:nvGrpSpPr>
        <p:grpSpPr>
          <a:xfrm>
            <a:off x="5145838" y="134425"/>
            <a:ext cx="5960295" cy="5640967"/>
            <a:chOff x="0" y="108298"/>
            <a:chExt cx="6104009" cy="3109841"/>
          </a:xfrm>
        </p:grpSpPr>
        <p:sp>
          <p:nvSpPr>
            <p:cNvPr id="223" name="Google Shape;223;p25"/>
            <p:cNvSpPr/>
            <p:nvPr/>
          </p:nvSpPr>
          <p:spPr>
            <a:xfrm>
              <a:off x="0" y="337963"/>
              <a:ext cx="6046132" cy="1540791"/>
            </a:xfrm>
            <a:prstGeom prst="rect">
              <a:avLst/>
            </a:prstGeom>
            <a:solidFill>
              <a:schemeClr val="lt1">
                <a:alpha val="88235"/>
              </a:schemeClr>
            </a:solid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5"/>
            <p:cNvSpPr txBox="1"/>
            <p:nvPr/>
          </p:nvSpPr>
          <p:spPr>
            <a:xfrm>
              <a:off x="57809" y="390447"/>
              <a:ext cx="6046200" cy="1488300"/>
            </a:xfrm>
            <a:prstGeom prst="rect">
              <a:avLst/>
            </a:prstGeom>
            <a:noFill/>
            <a:ln>
              <a:noFill/>
            </a:ln>
          </p:spPr>
          <p:txBody>
            <a:bodyPr spcFirstLastPara="1" wrap="square" lIns="469225" tIns="291575" rIns="469225" bIns="99550" anchor="t" anchorCtr="0">
              <a:noAutofit/>
            </a:bodyPr>
            <a:lstStyle/>
            <a:p>
              <a:pPr marL="114300" marR="0" lvl="1" indent="-114300" algn="l" rtl="0">
                <a:lnSpc>
                  <a:spcPct val="9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Initial File:</a:t>
              </a:r>
              <a:endParaRPr sz="1400" b="0" i="0" u="none" strike="noStrike" cap="none" dirty="0">
                <a:solidFill>
                  <a:srgbClr val="000000"/>
                </a:solidFill>
                <a:latin typeface="Arial"/>
                <a:ea typeface="Arial"/>
                <a:cs typeface="Arial"/>
                <a:sym typeface="Arial"/>
              </a:endParaRPr>
            </a:p>
            <a:p>
              <a:pPr marL="228600" marR="0" lvl="2" indent="-114300" algn="l" rtl="0">
                <a:lnSpc>
                  <a:spcPct val="90000"/>
                </a:lnSpc>
                <a:spcBef>
                  <a:spcPts val="21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~3 Million instances</a:t>
              </a:r>
              <a:endParaRPr sz="1400" b="0" i="0" u="none" strike="noStrike" cap="none" dirty="0">
                <a:solidFill>
                  <a:srgbClr val="000000"/>
                </a:solidFill>
                <a:latin typeface="Arial"/>
                <a:ea typeface="Arial"/>
                <a:cs typeface="Arial"/>
                <a:sym typeface="Arial"/>
              </a:endParaRPr>
            </a:p>
            <a:p>
              <a:pPr marL="228600" marR="0" lvl="2" indent="-114300" algn="l" rtl="0">
                <a:lnSpc>
                  <a:spcPct val="90000"/>
                </a:lnSpc>
                <a:spcBef>
                  <a:spcPts val="21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Joins: Zip Code, Regions, Age, National Household Income</a:t>
              </a:r>
              <a:endParaRPr sz="1400" b="0" i="0" u="none" strike="noStrike" cap="none" dirty="0">
                <a:solidFill>
                  <a:srgbClr val="000000"/>
                </a:solidFill>
                <a:latin typeface="Arial"/>
                <a:ea typeface="Arial"/>
                <a:cs typeface="Arial"/>
                <a:sym typeface="Arial"/>
              </a:endParaRPr>
            </a:p>
            <a:p>
              <a:pPr marL="228600" marR="0" lvl="2" indent="-114300" algn="l" rtl="0">
                <a:lnSpc>
                  <a:spcPct val="90000"/>
                </a:lnSpc>
                <a:spcBef>
                  <a:spcPts val="21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Eliminate Duplicate Columns</a:t>
              </a:r>
              <a:endParaRPr sz="1400" b="0" i="0" u="none" strike="noStrike" cap="none" dirty="0">
                <a:solidFill>
                  <a:srgbClr val="000000"/>
                </a:solidFill>
                <a:latin typeface="Arial"/>
                <a:ea typeface="Arial"/>
                <a:cs typeface="Arial"/>
                <a:sym typeface="Arial"/>
              </a:endParaRPr>
            </a:p>
            <a:p>
              <a:pPr marL="228600" marR="0" lvl="2" indent="-114300" algn="l" rtl="0">
                <a:lnSpc>
                  <a:spcPct val="90000"/>
                </a:lnSpc>
                <a:spcBef>
                  <a:spcPts val="21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Rename Where Appropriate</a:t>
              </a:r>
              <a:endParaRPr sz="1400" b="0" i="0" u="none" strike="noStrike" cap="none" dirty="0">
                <a:solidFill>
                  <a:srgbClr val="000000"/>
                </a:solidFill>
                <a:latin typeface="Arial"/>
                <a:ea typeface="Arial"/>
                <a:cs typeface="Arial"/>
                <a:sym typeface="Arial"/>
              </a:endParaRPr>
            </a:p>
            <a:p>
              <a:pPr marL="228600" marR="0" lvl="2" indent="-114300" algn="l" rtl="0">
                <a:lnSpc>
                  <a:spcPct val="90000"/>
                </a:lnSpc>
                <a:spcBef>
                  <a:spcPts val="21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Removed Makes with under 15k entries</a:t>
              </a:r>
              <a:endParaRPr sz="1400" b="0" i="0" u="none" strike="noStrike" cap="none" dirty="0">
                <a:solidFill>
                  <a:srgbClr val="000000"/>
                </a:solidFill>
                <a:latin typeface="Arial"/>
                <a:ea typeface="Arial"/>
                <a:cs typeface="Arial"/>
                <a:sym typeface="Arial"/>
              </a:endParaRPr>
            </a:p>
            <a:p>
              <a:pPr marL="228600" marR="0" lvl="2" indent="-114300" algn="l" rtl="0">
                <a:lnSpc>
                  <a:spcPct val="90000"/>
                </a:lnSpc>
                <a:spcBef>
                  <a:spcPts val="21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Removed price outliers, those under $5k and over $50k</a:t>
              </a:r>
              <a:endParaRPr sz="1400" b="0" i="0" u="none" strike="noStrike" cap="none" dirty="0">
                <a:solidFill>
                  <a:srgbClr val="000000"/>
                </a:solidFill>
                <a:latin typeface="Century Gothic"/>
                <a:ea typeface="Century Gothic"/>
                <a:cs typeface="Century Gothic"/>
                <a:sym typeface="Century Gothic"/>
              </a:endParaRPr>
            </a:p>
            <a:p>
              <a:pPr marL="1371600" marR="0" lvl="0" indent="0" algn="l" rtl="0">
                <a:lnSpc>
                  <a:spcPct val="90000"/>
                </a:lnSpc>
                <a:spcBef>
                  <a:spcPts val="210"/>
                </a:spcBef>
                <a:spcAft>
                  <a:spcPts val="0"/>
                </a:spcAft>
                <a:buClr>
                  <a:srgbClr val="000000"/>
                </a:buClr>
                <a:buSzPts val="1400"/>
                <a:buFont typeface="Arial"/>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l" rtl="0">
                <a:lnSpc>
                  <a:spcPct val="90000"/>
                </a:lnSpc>
                <a:spcBef>
                  <a:spcPts val="210"/>
                </a:spcBef>
                <a:spcAft>
                  <a:spcPts val="0"/>
                </a:spcAft>
                <a:buClr>
                  <a:srgbClr val="000000"/>
                </a:buClr>
                <a:buSzPts val="1400"/>
                <a:buFont typeface="Arial"/>
                <a:buNone/>
              </a:pPr>
              <a:r>
                <a:rPr lang="en-US" sz="1400" b="1" i="0" u="sng" strike="noStrike" cap="none" dirty="0">
                  <a:solidFill>
                    <a:srgbClr val="000000"/>
                  </a:solidFill>
                  <a:latin typeface="Century Gothic"/>
                  <a:ea typeface="Century Gothic"/>
                  <a:cs typeface="Century Gothic"/>
                  <a:sym typeface="Century Gothic"/>
                </a:rPr>
                <a:t>Final data file – </a:t>
              </a:r>
              <a:r>
                <a:rPr lang="en-US" sz="2000" b="1" i="0" u="sng" strike="noStrike" cap="none" dirty="0">
                  <a:solidFill>
                    <a:srgbClr val="000000"/>
                  </a:solidFill>
                  <a:latin typeface="Century Gothic"/>
                  <a:ea typeface="Century Gothic"/>
                  <a:cs typeface="Century Gothic"/>
                  <a:sym typeface="Century Gothic"/>
                </a:rPr>
                <a:t>1.3</a:t>
              </a:r>
              <a:r>
                <a:rPr lang="en-US" sz="1400" b="1" i="0" u="sng" strike="noStrike" cap="none" dirty="0">
                  <a:solidFill>
                    <a:srgbClr val="000000"/>
                  </a:solidFill>
                  <a:latin typeface="Century Gothic"/>
                  <a:ea typeface="Century Gothic"/>
                  <a:cs typeface="Century Gothic"/>
                  <a:sym typeface="Century Gothic"/>
                </a:rPr>
                <a:t> Million instances</a:t>
              </a:r>
              <a:endParaRPr sz="1400" b="1" i="0" u="sng" strike="noStrike" cap="none" dirty="0">
                <a:solidFill>
                  <a:srgbClr val="000000"/>
                </a:solidFill>
                <a:latin typeface="Arial"/>
                <a:ea typeface="Arial"/>
                <a:cs typeface="Arial"/>
                <a:sym typeface="Arial"/>
              </a:endParaRPr>
            </a:p>
          </p:txBody>
        </p:sp>
        <p:sp>
          <p:nvSpPr>
            <p:cNvPr id="225" name="Google Shape;225;p25"/>
            <p:cNvSpPr/>
            <p:nvPr/>
          </p:nvSpPr>
          <p:spPr>
            <a:xfrm>
              <a:off x="508996" y="131322"/>
              <a:ext cx="4232400" cy="413400"/>
            </a:xfrm>
            <a:prstGeom prst="roundRect">
              <a:avLst>
                <a:gd name="adj" fmla="val 16667"/>
              </a:avLst>
            </a:prstGeom>
            <a:solidFill>
              <a:schemeClr val="accent2"/>
            </a:solidFill>
            <a:ln w="254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5"/>
            <p:cNvSpPr txBox="1"/>
            <p:nvPr/>
          </p:nvSpPr>
          <p:spPr>
            <a:xfrm>
              <a:off x="508996" y="108298"/>
              <a:ext cx="4191900" cy="372900"/>
            </a:xfrm>
            <a:prstGeom prst="rect">
              <a:avLst/>
            </a:prstGeom>
            <a:noFill/>
            <a:ln>
              <a:noFill/>
            </a:ln>
          </p:spPr>
          <p:txBody>
            <a:bodyPr spcFirstLastPara="1" wrap="square" lIns="159950" tIns="0" rIns="159950" bIns="0" anchor="ctr" anchorCtr="0">
              <a:noAutofit/>
            </a:bodyPr>
            <a:lstStyle/>
            <a:p>
              <a:pPr marL="0" marR="0" lvl="0" indent="0" algn="l" rtl="0">
                <a:lnSpc>
                  <a:spcPct val="90000"/>
                </a:lnSpc>
                <a:spcBef>
                  <a:spcPts val="0"/>
                </a:spcBef>
                <a:spcAft>
                  <a:spcPts val="0"/>
                </a:spcAft>
                <a:buClr>
                  <a:schemeClr val="lt1"/>
                </a:buClr>
                <a:buSzPts val="1400"/>
                <a:buFont typeface="Century Gothic"/>
                <a:buNone/>
              </a:pPr>
              <a:r>
                <a:rPr lang="en-US" sz="2000" b="1" i="0" u="none" strike="noStrike" cap="none" dirty="0">
                  <a:solidFill>
                    <a:schemeClr val="lt1"/>
                  </a:solidFill>
                  <a:latin typeface="Century Gothic"/>
                  <a:ea typeface="Century Gothic"/>
                  <a:cs typeface="Century Gothic"/>
                  <a:sym typeface="Century Gothic"/>
                </a:rPr>
                <a:t>Ingestion of CSVs and Data Wrangling through Pandas</a:t>
              </a:r>
              <a:endParaRPr sz="2000" b="1" i="0" u="none" strike="noStrike" cap="none" dirty="0">
                <a:solidFill>
                  <a:srgbClr val="000000"/>
                </a:solidFill>
                <a:latin typeface="Arial"/>
                <a:ea typeface="Arial"/>
                <a:cs typeface="Arial"/>
                <a:sym typeface="Arial"/>
              </a:endParaRPr>
            </a:p>
          </p:txBody>
        </p:sp>
        <p:sp>
          <p:nvSpPr>
            <p:cNvPr id="227" name="Google Shape;227;p25"/>
            <p:cNvSpPr/>
            <p:nvPr/>
          </p:nvSpPr>
          <p:spPr>
            <a:xfrm>
              <a:off x="57839" y="2350098"/>
              <a:ext cx="6046132" cy="868041"/>
            </a:xfrm>
            <a:prstGeom prst="rect">
              <a:avLst/>
            </a:prstGeom>
            <a:solidFill>
              <a:schemeClr val="lt1">
                <a:alpha val="88235"/>
              </a:schemeClr>
            </a:solid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5"/>
            <p:cNvSpPr txBox="1"/>
            <p:nvPr/>
          </p:nvSpPr>
          <p:spPr>
            <a:xfrm>
              <a:off x="0" y="2202154"/>
              <a:ext cx="6046132" cy="868041"/>
            </a:xfrm>
            <a:prstGeom prst="rect">
              <a:avLst/>
            </a:prstGeom>
            <a:noFill/>
            <a:ln>
              <a:noFill/>
            </a:ln>
          </p:spPr>
          <p:txBody>
            <a:bodyPr spcFirstLastPara="1" wrap="square" lIns="469225" tIns="291575" rIns="469225" bIns="99550" anchor="t" anchorCtr="0">
              <a:noAutofit/>
            </a:bodyPr>
            <a:lstStyle/>
            <a:p>
              <a:pPr marL="114300" marR="0" lvl="1" indent="-25400" algn="l" rtl="0">
                <a:lnSpc>
                  <a:spcPct val="90000"/>
                </a:lnSpc>
                <a:spcBef>
                  <a:spcPts val="0"/>
                </a:spcBef>
                <a:spcAft>
                  <a:spcPts val="0"/>
                </a:spcAft>
                <a:buClr>
                  <a:srgbClr val="000000"/>
                </a:buClr>
                <a:buSzPts val="1400"/>
                <a:buFont typeface="Century Gothic"/>
                <a:buNone/>
              </a:pPr>
              <a:endParaRPr sz="1400" b="0" i="0" u="none" strike="noStrike" cap="none" dirty="0">
                <a:solidFill>
                  <a:srgbClr val="000000"/>
                </a:solidFill>
                <a:latin typeface="Century Gothic"/>
                <a:ea typeface="Century Gothic"/>
                <a:cs typeface="Century Gothic"/>
                <a:sym typeface="Century Gothic"/>
              </a:endParaRPr>
            </a:p>
            <a:p>
              <a:pPr marL="114300" marR="0" lvl="1" indent="-114300" algn="l" rtl="0">
                <a:lnSpc>
                  <a:spcPct val="9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Most of the Wrangling was handled through Pandas </a:t>
              </a:r>
              <a:r>
                <a:rPr lang="en-US" sz="1400" b="0" i="0" u="none" strike="noStrike" cap="none" dirty="0" err="1">
                  <a:solidFill>
                    <a:srgbClr val="000000"/>
                  </a:solidFill>
                  <a:latin typeface="Century Gothic"/>
                  <a:ea typeface="Century Gothic"/>
                  <a:cs typeface="Century Gothic"/>
                  <a:sym typeface="Century Gothic"/>
                </a:rPr>
                <a:t>dataframes</a:t>
              </a:r>
              <a:endParaRPr lang="en-US" sz="1400" b="0" i="0" u="none" strike="noStrike" cap="none" dirty="0">
                <a:solidFill>
                  <a:srgbClr val="000000"/>
                </a:solidFill>
                <a:latin typeface="Century Gothic"/>
                <a:ea typeface="Century Gothic"/>
                <a:cs typeface="Century Gothic"/>
                <a:sym typeface="Century Gothic"/>
              </a:endParaRPr>
            </a:p>
            <a:p>
              <a:pPr marL="114300" marR="0" lvl="1" indent="-114300" algn="l" rtl="0">
                <a:lnSpc>
                  <a:spcPct val="90000"/>
                </a:lnSpc>
                <a:spcBef>
                  <a:spcPts val="0"/>
                </a:spcBef>
                <a:spcAft>
                  <a:spcPts val="0"/>
                </a:spcAft>
                <a:buClr>
                  <a:srgbClr val="000000"/>
                </a:buClr>
                <a:buSzPts val="1400"/>
                <a:buFont typeface="Century Gothic"/>
                <a:buChar char="•"/>
              </a:pPr>
              <a:endParaRPr sz="1400" b="0" i="0" u="none" strike="noStrike" cap="none" dirty="0">
                <a:solidFill>
                  <a:srgbClr val="000000"/>
                </a:solidFill>
                <a:latin typeface="Arial"/>
                <a:ea typeface="Arial"/>
                <a:cs typeface="Arial"/>
                <a:sym typeface="Arial"/>
              </a:endParaRPr>
            </a:p>
            <a:p>
              <a:pPr marL="114300" marR="0" lvl="1" indent="-114300" algn="l" rtl="0">
                <a:lnSpc>
                  <a:spcPct val="90000"/>
                </a:lnSpc>
                <a:spcBef>
                  <a:spcPts val="21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Found that we had the most Familiarity with this Package</a:t>
              </a:r>
              <a:endParaRPr sz="1400" b="0" i="0" u="none" strike="noStrike" cap="none" dirty="0">
                <a:solidFill>
                  <a:srgbClr val="000000"/>
                </a:solidFill>
                <a:latin typeface="Arial"/>
                <a:ea typeface="Arial"/>
                <a:cs typeface="Arial"/>
                <a:sym typeface="Arial"/>
              </a:endParaRPr>
            </a:p>
          </p:txBody>
        </p:sp>
        <p:sp>
          <p:nvSpPr>
            <p:cNvPr id="229" name="Google Shape;229;p25"/>
            <p:cNvSpPr/>
            <p:nvPr/>
          </p:nvSpPr>
          <p:spPr>
            <a:xfrm>
              <a:off x="412457" y="2026698"/>
              <a:ext cx="4232293" cy="413280"/>
            </a:xfrm>
            <a:prstGeom prst="roundRect">
              <a:avLst>
                <a:gd name="adj" fmla="val 16667"/>
              </a:avLst>
            </a:prstGeom>
            <a:solidFill>
              <a:schemeClr val="accent2"/>
            </a:solidFill>
            <a:ln w="254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5"/>
            <p:cNvSpPr txBox="1"/>
            <p:nvPr/>
          </p:nvSpPr>
          <p:spPr>
            <a:xfrm>
              <a:off x="529171" y="2022784"/>
              <a:ext cx="4191943" cy="372930"/>
            </a:xfrm>
            <a:prstGeom prst="rect">
              <a:avLst/>
            </a:prstGeom>
            <a:noFill/>
            <a:ln>
              <a:noFill/>
            </a:ln>
          </p:spPr>
          <p:txBody>
            <a:bodyPr spcFirstLastPara="1" wrap="square" lIns="159950" tIns="0" rIns="159950" bIns="0" anchor="ctr" anchorCtr="0">
              <a:noAutofit/>
            </a:bodyPr>
            <a:lstStyle/>
            <a:p>
              <a:pPr marL="0" marR="0" lvl="0" indent="0" algn="l" rtl="0">
                <a:lnSpc>
                  <a:spcPct val="90000"/>
                </a:lnSpc>
                <a:spcBef>
                  <a:spcPts val="0"/>
                </a:spcBef>
                <a:spcAft>
                  <a:spcPts val="0"/>
                </a:spcAft>
                <a:buClr>
                  <a:schemeClr val="lt1"/>
                </a:buClr>
                <a:buSzPts val="1400"/>
                <a:buFont typeface="Century Gothic"/>
                <a:buNone/>
              </a:pPr>
              <a:r>
                <a:rPr lang="en-US" sz="2000" b="1" i="0" u="none" strike="noStrike" cap="none">
                  <a:solidFill>
                    <a:schemeClr val="lt1"/>
                  </a:solidFill>
                  <a:latin typeface="Century Gothic"/>
                  <a:ea typeface="Century Gothic"/>
                  <a:cs typeface="Century Gothic"/>
                  <a:sym typeface="Century Gothic"/>
                </a:rPr>
                <a:t>Sqlite Db – Worm Storage</a:t>
              </a:r>
              <a:endParaRPr sz="2000" b="1"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4"/>
        <p:cNvGrpSpPr/>
        <p:nvPr/>
      </p:nvGrpSpPr>
      <p:grpSpPr>
        <a:xfrm>
          <a:off x="0" y="0"/>
          <a:ext cx="0" cy="0"/>
          <a:chOff x="0" y="0"/>
          <a:chExt cx="0" cy="0"/>
        </a:xfrm>
      </p:grpSpPr>
      <p:sp>
        <p:nvSpPr>
          <p:cNvPr id="235" name="Google Shape;235;p26"/>
          <p:cNvSpPr txBox="1">
            <a:spLocks noGrp="1"/>
          </p:cNvSpPr>
          <p:nvPr>
            <p:ph type="title"/>
          </p:nvPr>
        </p:nvSpPr>
        <p:spPr>
          <a:xfrm>
            <a:off x="8119869" y="643466"/>
            <a:ext cx="3144000" cy="5571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600"/>
              <a:buFont typeface="Century Gothic"/>
              <a:buNone/>
            </a:pPr>
            <a:r>
              <a:rPr lang="en-US" sz="3600" b="1" dirty="0"/>
              <a:t>DATA WRANGLING </a:t>
            </a:r>
            <a:r>
              <a:rPr lang="en-US" b="1" dirty="0"/>
              <a:t>CHALLENGES</a:t>
            </a:r>
            <a:br>
              <a:rPr lang="en-US" sz="3600" b="1" dirty="0"/>
            </a:br>
            <a:endParaRPr sz="3600" dirty="0"/>
          </a:p>
        </p:txBody>
      </p:sp>
      <p:sp>
        <p:nvSpPr>
          <p:cNvPr id="236" name="Google Shape;236;p26"/>
          <p:cNvSpPr/>
          <p:nvPr/>
        </p:nvSpPr>
        <p:spPr>
          <a:xfrm>
            <a:off x="-626" y="-15673"/>
            <a:ext cx="75321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237" name="Google Shape;237;p26"/>
          <p:cNvSpPr/>
          <p:nvPr/>
        </p:nvSpPr>
        <p:spPr>
          <a:xfrm rot="-5400000">
            <a:off x="3908113" y="3195750"/>
            <a:ext cx="6858000" cy="466500"/>
          </a:xfrm>
          <a:prstGeom prst="rect">
            <a:avLst/>
          </a:prstGeom>
          <a:gradFill>
            <a:gsLst>
              <a:gs pos="0">
                <a:srgbClr val="363D46">
                  <a:alpha val="0"/>
                </a:srgbClr>
              </a:gs>
              <a:gs pos="100000">
                <a:srgbClr val="282D34"/>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cxnSp>
        <p:nvCxnSpPr>
          <p:cNvPr id="238" name="Google Shape;238;p26"/>
          <p:cNvCxnSpPr/>
          <p:nvPr/>
        </p:nvCxnSpPr>
        <p:spPr>
          <a:xfrm rot="5400000">
            <a:off x="4150420" y="3429000"/>
            <a:ext cx="6858000" cy="0"/>
          </a:xfrm>
          <a:prstGeom prst="straightConnector1">
            <a:avLst/>
          </a:prstGeom>
          <a:solidFill>
            <a:srgbClr val="FFFFFF"/>
          </a:solidFill>
          <a:ln w="38100" cap="flat" cmpd="sng">
            <a:solidFill>
              <a:srgbClr val="363D46"/>
            </a:solidFill>
            <a:prstDash val="solid"/>
            <a:miter lim="800000"/>
            <a:headEnd type="none" w="sm" len="sm"/>
            <a:tailEnd type="none" w="sm" len="sm"/>
          </a:ln>
        </p:spPr>
      </p:cxnSp>
      <p:grpSp>
        <p:nvGrpSpPr>
          <p:cNvPr id="239" name="Google Shape;239;p26"/>
          <p:cNvGrpSpPr/>
          <p:nvPr/>
        </p:nvGrpSpPr>
        <p:grpSpPr>
          <a:xfrm>
            <a:off x="643467" y="643943"/>
            <a:ext cx="6243900" cy="5570005"/>
            <a:chOff x="0" y="476"/>
            <a:chExt cx="6243900" cy="5570005"/>
          </a:xfrm>
        </p:grpSpPr>
        <p:sp>
          <p:nvSpPr>
            <p:cNvPr id="240" name="Google Shape;240;p26"/>
            <p:cNvSpPr/>
            <p:nvPr/>
          </p:nvSpPr>
          <p:spPr>
            <a:xfrm>
              <a:off x="0" y="476"/>
              <a:ext cx="6243900" cy="655200"/>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241" name="Google Shape;241;p26"/>
            <p:cNvSpPr/>
            <p:nvPr/>
          </p:nvSpPr>
          <p:spPr>
            <a:xfrm>
              <a:off x="756880" y="476"/>
              <a:ext cx="5487000" cy="65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242" name="Google Shape;242;p26"/>
            <p:cNvSpPr txBox="1"/>
            <p:nvPr/>
          </p:nvSpPr>
          <p:spPr>
            <a:xfrm>
              <a:off x="756880" y="476"/>
              <a:ext cx="5487000" cy="655200"/>
            </a:xfrm>
            <a:prstGeom prst="rect">
              <a:avLst/>
            </a:prstGeom>
            <a:noFill/>
            <a:ln>
              <a:noFill/>
            </a:ln>
          </p:spPr>
          <p:txBody>
            <a:bodyPr spcFirstLastPara="1" wrap="square" lIns="69350" tIns="69350" rIns="69350" bIns="69350" anchor="ctr" anchorCtr="0">
              <a:noAutofit/>
            </a:bodyPr>
            <a:lstStyle/>
            <a:p>
              <a:pPr marL="0" marR="0" lvl="0" indent="0" algn="l" rtl="0">
                <a:lnSpc>
                  <a:spcPct val="100000"/>
                </a:lnSpc>
                <a:spcBef>
                  <a:spcPts val="0"/>
                </a:spcBef>
                <a:spcAft>
                  <a:spcPts val="0"/>
                </a:spcAft>
                <a:buClr>
                  <a:schemeClr val="lt1"/>
                </a:buClr>
                <a:buSzPts val="1600"/>
                <a:buFont typeface="Century Gothic"/>
                <a:buNone/>
              </a:pPr>
              <a:r>
                <a:rPr lang="en-US" sz="1600" b="1" i="0" u="none" strike="noStrike" cap="none" dirty="0">
                  <a:solidFill>
                    <a:schemeClr val="lt1"/>
                  </a:solidFill>
                  <a:latin typeface="Century Gothic"/>
                  <a:ea typeface="Century Gothic"/>
                  <a:cs typeface="Century Gothic"/>
                  <a:sym typeface="Century Gothic"/>
                </a:rPr>
                <a:t>Huge file, ~28 GB. First challenge was to figure out which field(s) were creating unnecessary bloat</a:t>
              </a:r>
              <a:endParaRPr sz="1600" b="0" i="0" u="none" strike="noStrike" cap="none" dirty="0">
                <a:solidFill>
                  <a:schemeClr val="lt1"/>
                </a:solidFill>
                <a:latin typeface="Century Gothic"/>
                <a:ea typeface="Century Gothic"/>
                <a:cs typeface="Century Gothic"/>
                <a:sym typeface="Century Gothic"/>
              </a:endParaRPr>
            </a:p>
          </p:txBody>
        </p:sp>
        <p:sp>
          <p:nvSpPr>
            <p:cNvPr id="243" name="Google Shape;243;p26"/>
            <p:cNvSpPr/>
            <p:nvPr/>
          </p:nvSpPr>
          <p:spPr>
            <a:xfrm>
              <a:off x="0" y="819610"/>
              <a:ext cx="6243900" cy="655200"/>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244" name="Google Shape;244;p26"/>
            <p:cNvSpPr/>
            <p:nvPr/>
          </p:nvSpPr>
          <p:spPr>
            <a:xfrm>
              <a:off x="756880" y="819610"/>
              <a:ext cx="5487000" cy="65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245" name="Google Shape;245;p26"/>
            <p:cNvSpPr txBox="1"/>
            <p:nvPr/>
          </p:nvSpPr>
          <p:spPr>
            <a:xfrm>
              <a:off x="756880" y="819610"/>
              <a:ext cx="5487000" cy="655200"/>
            </a:xfrm>
            <a:prstGeom prst="rect">
              <a:avLst/>
            </a:prstGeom>
            <a:noFill/>
            <a:ln>
              <a:noFill/>
            </a:ln>
          </p:spPr>
          <p:txBody>
            <a:bodyPr spcFirstLastPara="1" wrap="square" lIns="69350" tIns="69350" rIns="69350" bIns="69350" anchor="ctr" anchorCtr="0">
              <a:noAutofit/>
            </a:bodyPr>
            <a:lstStyle/>
            <a:p>
              <a:pPr marL="0" marR="0" lvl="0" indent="0" algn="l" rtl="0">
                <a:lnSpc>
                  <a:spcPct val="100000"/>
                </a:lnSpc>
                <a:spcBef>
                  <a:spcPts val="0"/>
                </a:spcBef>
                <a:spcAft>
                  <a:spcPts val="0"/>
                </a:spcAft>
                <a:buClr>
                  <a:schemeClr val="lt1"/>
                </a:buClr>
                <a:buSzPts val="1600"/>
                <a:buFont typeface="Century Gothic"/>
                <a:buNone/>
              </a:pPr>
              <a:r>
                <a:rPr lang="en-US" sz="1600" b="1" i="0" u="none" strike="noStrike" cap="none">
                  <a:solidFill>
                    <a:schemeClr val="lt1"/>
                  </a:solidFill>
                  <a:latin typeface="Century Gothic"/>
                  <a:ea typeface="Century Gothic"/>
                  <a:cs typeface="Century Gothic"/>
                  <a:sym typeface="Century Gothic"/>
                </a:rPr>
                <a:t>Nulls in the data</a:t>
              </a:r>
              <a:endParaRPr sz="1600" b="0" i="0" u="none" strike="noStrike" cap="none">
                <a:solidFill>
                  <a:schemeClr val="lt1"/>
                </a:solidFill>
                <a:latin typeface="Century Gothic"/>
                <a:ea typeface="Century Gothic"/>
                <a:cs typeface="Century Gothic"/>
                <a:sym typeface="Century Gothic"/>
              </a:endParaRPr>
            </a:p>
          </p:txBody>
        </p:sp>
        <p:sp>
          <p:nvSpPr>
            <p:cNvPr id="246" name="Google Shape;246;p26"/>
            <p:cNvSpPr/>
            <p:nvPr/>
          </p:nvSpPr>
          <p:spPr>
            <a:xfrm>
              <a:off x="0" y="1638744"/>
              <a:ext cx="6243900" cy="655200"/>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247" name="Google Shape;247;p26"/>
            <p:cNvSpPr/>
            <p:nvPr/>
          </p:nvSpPr>
          <p:spPr>
            <a:xfrm>
              <a:off x="756880" y="1638744"/>
              <a:ext cx="5487000" cy="65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248" name="Google Shape;248;p26"/>
            <p:cNvSpPr txBox="1"/>
            <p:nvPr/>
          </p:nvSpPr>
          <p:spPr>
            <a:xfrm>
              <a:off x="756880" y="1638744"/>
              <a:ext cx="5487000" cy="655200"/>
            </a:xfrm>
            <a:prstGeom prst="rect">
              <a:avLst/>
            </a:prstGeom>
            <a:noFill/>
            <a:ln>
              <a:noFill/>
            </a:ln>
          </p:spPr>
          <p:txBody>
            <a:bodyPr spcFirstLastPara="1" wrap="square" lIns="69350" tIns="69350" rIns="69350" bIns="69350" anchor="ctr" anchorCtr="0">
              <a:noAutofit/>
            </a:bodyPr>
            <a:lstStyle/>
            <a:p>
              <a:pPr marL="0" marR="0" lvl="0" indent="0" algn="l" rtl="0">
                <a:lnSpc>
                  <a:spcPct val="100000"/>
                </a:lnSpc>
                <a:spcBef>
                  <a:spcPts val="0"/>
                </a:spcBef>
                <a:spcAft>
                  <a:spcPts val="0"/>
                </a:spcAft>
                <a:buClr>
                  <a:schemeClr val="lt1"/>
                </a:buClr>
                <a:buSzPts val="1600"/>
                <a:buFont typeface="Century Gothic"/>
                <a:buNone/>
              </a:pPr>
              <a:r>
                <a:rPr lang="en-US" sz="1600" b="1" i="0" u="none" strike="noStrike" cap="none">
                  <a:solidFill>
                    <a:schemeClr val="lt1"/>
                  </a:solidFill>
                  <a:latin typeface="Century Gothic"/>
                  <a:ea typeface="Century Gothic"/>
                  <a:cs typeface="Century Gothic"/>
                  <a:sym typeface="Century Gothic"/>
                </a:rPr>
                <a:t>Certified column needed one value imputed</a:t>
              </a:r>
              <a:endParaRPr sz="1600" b="0" i="0" u="none" strike="noStrike" cap="none">
                <a:solidFill>
                  <a:schemeClr val="lt1"/>
                </a:solidFill>
                <a:latin typeface="Century Gothic"/>
                <a:ea typeface="Century Gothic"/>
                <a:cs typeface="Century Gothic"/>
                <a:sym typeface="Century Gothic"/>
              </a:endParaRPr>
            </a:p>
          </p:txBody>
        </p:sp>
        <p:sp>
          <p:nvSpPr>
            <p:cNvPr id="249" name="Google Shape;249;p26"/>
            <p:cNvSpPr/>
            <p:nvPr/>
          </p:nvSpPr>
          <p:spPr>
            <a:xfrm>
              <a:off x="0" y="2457878"/>
              <a:ext cx="6243900" cy="655200"/>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250" name="Google Shape;250;p26"/>
            <p:cNvSpPr/>
            <p:nvPr/>
          </p:nvSpPr>
          <p:spPr>
            <a:xfrm>
              <a:off x="756880" y="2457878"/>
              <a:ext cx="5487000" cy="65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251" name="Google Shape;251;p26"/>
            <p:cNvSpPr txBox="1"/>
            <p:nvPr/>
          </p:nvSpPr>
          <p:spPr>
            <a:xfrm>
              <a:off x="756880" y="2457878"/>
              <a:ext cx="5487000" cy="655200"/>
            </a:xfrm>
            <a:prstGeom prst="rect">
              <a:avLst/>
            </a:prstGeom>
            <a:noFill/>
            <a:ln>
              <a:noFill/>
            </a:ln>
          </p:spPr>
          <p:txBody>
            <a:bodyPr spcFirstLastPara="1" wrap="square" lIns="69350" tIns="69350" rIns="69350" bIns="69350" anchor="ctr" anchorCtr="0">
              <a:noAutofit/>
            </a:bodyPr>
            <a:lstStyle/>
            <a:p>
              <a:pPr marL="0" marR="0" lvl="0" indent="0" algn="l" rtl="0">
                <a:lnSpc>
                  <a:spcPct val="100000"/>
                </a:lnSpc>
                <a:spcBef>
                  <a:spcPts val="0"/>
                </a:spcBef>
                <a:spcAft>
                  <a:spcPts val="0"/>
                </a:spcAft>
                <a:buClr>
                  <a:schemeClr val="lt1"/>
                </a:buClr>
                <a:buSzPts val="1600"/>
                <a:buFont typeface="Century Gothic"/>
                <a:buNone/>
              </a:pPr>
              <a:r>
                <a:rPr lang="en-US" sz="1600" b="1" i="0" u="none" strike="noStrike" cap="none">
                  <a:solidFill>
                    <a:schemeClr val="lt1"/>
                  </a:solidFill>
                  <a:latin typeface="Century Gothic"/>
                  <a:ea typeface="Century Gothic"/>
                  <a:cs typeface="Century Gothic"/>
                  <a:sym typeface="Century Gothic"/>
                </a:rPr>
                <a:t>Zip codes were not always a consistent 5 digits</a:t>
              </a:r>
              <a:endParaRPr sz="1600" b="0" i="0" u="none" strike="noStrike" cap="none">
                <a:solidFill>
                  <a:schemeClr val="lt1"/>
                </a:solidFill>
                <a:latin typeface="Century Gothic"/>
                <a:ea typeface="Century Gothic"/>
                <a:cs typeface="Century Gothic"/>
                <a:sym typeface="Century Gothic"/>
              </a:endParaRPr>
            </a:p>
          </p:txBody>
        </p:sp>
        <p:sp>
          <p:nvSpPr>
            <p:cNvPr id="252" name="Google Shape;252;p26"/>
            <p:cNvSpPr/>
            <p:nvPr/>
          </p:nvSpPr>
          <p:spPr>
            <a:xfrm>
              <a:off x="0" y="3277013"/>
              <a:ext cx="6243900" cy="655200"/>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253" name="Google Shape;253;p26"/>
            <p:cNvSpPr/>
            <p:nvPr/>
          </p:nvSpPr>
          <p:spPr>
            <a:xfrm>
              <a:off x="756880" y="3277013"/>
              <a:ext cx="5487000" cy="65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254" name="Google Shape;254;p26"/>
            <p:cNvSpPr txBox="1"/>
            <p:nvPr/>
          </p:nvSpPr>
          <p:spPr>
            <a:xfrm>
              <a:off x="756880" y="3277013"/>
              <a:ext cx="5487000" cy="655200"/>
            </a:xfrm>
            <a:prstGeom prst="rect">
              <a:avLst/>
            </a:prstGeom>
            <a:noFill/>
            <a:ln>
              <a:noFill/>
            </a:ln>
          </p:spPr>
          <p:txBody>
            <a:bodyPr spcFirstLastPara="1" wrap="square" lIns="69350" tIns="69350" rIns="69350" bIns="69350" anchor="ctr" anchorCtr="0">
              <a:noAutofit/>
            </a:bodyPr>
            <a:lstStyle/>
            <a:p>
              <a:pPr marL="0" marR="0" lvl="0" indent="0" algn="l" rtl="0">
                <a:lnSpc>
                  <a:spcPct val="100000"/>
                </a:lnSpc>
                <a:spcBef>
                  <a:spcPts val="0"/>
                </a:spcBef>
                <a:spcAft>
                  <a:spcPts val="0"/>
                </a:spcAft>
                <a:buClr>
                  <a:schemeClr val="lt1"/>
                </a:buClr>
                <a:buSzPts val="1600"/>
                <a:buFont typeface="Century Gothic"/>
                <a:buNone/>
              </a:pPr>
              <a:r>
                <a:rPr lang="en-US" sz="1600" b="1" i="0" u="none" strike="noStrike" cap="none">
                  <a:solidFill>
                    <a:schemeClr val="lt1"/>
                  </a:solidFill>
                  <a:latin typeface="Century Gothic"/>
                  <a:ea typeface="Century Gothic"/>
                  <a:cs typeface="Century Gothic"/>
                  <a:sym typeface="Century Gothic"/>
                </a:rPr>
                <a:t>Categorical values needed to be converted to numeric</a:t>
              </a:r>
              <a:endParaRPr sz="1600" b="0" i="0" u="none" strike="noStrike" cap="none">
                <a:solidFill>
                  <a:schemeClr val="lt1"/>
                </a:solidFill>
                <a:latin typeface="Century Gothic"/>
                <a:ea typeface="Century Gothic"/>
                <a:cs typeface="Century Gothic"/>
                <a:sym typeface="Century Gothic"/>
              </a:endParaRPr>
            </a:p>
          </p:txBody>
        </p:sp>
        <p:sp>
          <p:nvSpPr>
            <p:cNvPr id="255" name="Google Shape;255;p26"/>
            <p:cNvSpPr/>
            <p:nvPr/>
          </p:nvSpPr>
          <p:spPr>
            <a:xfrm>
              <a:off x="0" y="4096147"/>
              <a:ext cx="6243900" cy="655200"/>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256" name="Google Shape;256;p26"/>
            <p:cNvSpPr/>
            <p:nvPr/>
          </p:nvSpPr>
          <p:spPr>
            <a:xfrm>
              <a:off x="756880" y="4096147"/>
              <a:ext cx="5487000" cy="65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257" name="Google Shape;257;p26"/>
            <p:cNvSpPr txBox="1"/>
            <p:nvPr/>
          </p:nvSpPr>
          <p:spPr>
            <a:xfrm>
              <a:off x="756880" y="4096147"/>
              <a:ext cx="5487000" cy="655200"/>
            </a:xfrm>
            <a:prstGeom prst="rect">
              <a:avLst/>
            </a:prstGeom>
            <a:noFill/>
            <a:ln>
              <a:noFill/>
            </a:ln>
          </p:spPr>
          <p:txBody>
            <a:bodyPr spcFirstLastPara="1" wrap="square" lIns="69350" tIns="69350" rIns="69350" bIns="69350" anchor="ctr" anchorCtr="0">
              <a:noAutofit/>
            </a:bodyPr>
            <a:lstStyle/>
            <a:p>
              <a:pPr marL="0" marR="0" lvl="0" indent="0" algn="l" rtl="0">
                <a:lnSpc>
                  <a:spcPct val="100000"/>
                </a:lnSpc>
                <a:spcBef>
                  <a:spcPts val="0"/>
                </a:spcBef>
                <a:spcAft>
                  <a:spcPts val="0"/>
                </a:spcAft>
                <a:buClr>
                  <a:schemeClr val="lt1"/>
                </a:buClr>
                <a:buSzPts val="1600"/>
                <a:buFont typeface="Century Gothic"/>
                <a:buNone/>
              </a:pPr>
              <a:r>
                <a:rPr lang="en-US" sz="1600" b="1" i="0" u="none" strike="noStrike" cap="none">
                  <a:solidFill>
                    <a:schemeClr val="lt1"/>
                  </a:solidFill>
                  <a:latin typeface="Century Gothic"/>
                  <a:ea typeface="Century Gothic"/>
                  <a:cs typeface="Century Gothic"/>
                  <a:sym typeface="Century Gothic"/>
                </a:rPr>
                <a:t>Adding in the extra regional data features</a:t>
              </a:r>
              <a:endParaRPr sz="1600" b="0" i="0" u="none" strike="noStrike" cap="none">
                <a:solidFill>
                  <a:schemeClr val="lt1"/>
                </a:solidFill>
                <a:latin typeface="Century Gothic"/>
                <a:ea typeface="Century Gothic"/>
                <a:cs typeface="Century Gothic"/>
                <a:sym typeface="Century Gothic"/>
              </a:endParaRPr>
            </a:p>
          </p:txBody>
        </p:sp>
        <p:sp>
          <p:nvSpPr>
            <p:cNvPr id="258" name="Google Shape;258;p26"/>
            <p:cNvSpPr/>
            <p:nvPr/>
          </p:nvSpPr>
          <p:spPr>
            <a:xfrm>
              <a:off x="0" y="4915281"/>
              <a:ext cx="6243900" cy="655200"/>
            </a:xfrm>
            <a:prstGeom prst="roundRect">
              <a:avLst>
                <a:gd name="adj" fmla="val 1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259" name="Google Shape;259;p26"/>
            <p:cNvSpPr/>
            <p:nvPr/>
          </p:nvSpPr>
          <p:spPr>
            <a:xfrm>
              <a:off x="756880" y="4915281"/>
              <a:ext cx="5487000" cy="65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Arial"/>
                <a:ea typeface="Arial"/>
                <a:cs typeface="Arial"/>
                <a:sym typeface="Arial"/>
              </a:endParaRPr>
            </a:p>
          </p:txBody>
        </p:sp>
        <p:sp>
          <p:nvSpPr>
            <p:cNvPr id="260" name="Google Shape;260;p26"/>
            <p:cNvSpPr txBox="1"/>
            <p:nvPr/>
          </p:nvSpPr>
          <p:spPr>
            <a:xfrm>
              <a:off x="756880" y="4915281"/>
              <a:ext cx="5487000" cy="655200"/>
            </a:xfrm>
            <a:prstGeom prst="rect">
              <a:avLst/>
            </a:prstGeom>
            <a:noFill/>
            <a:ln>
              <a:noFill/>
            </a:ln>
          </p:spPr>
          <p:txBody>
            <a:bodyPr spcFirstLastPara="1" wrap="square" lIns="69350" tIns="69350" rIns="69350" bIns="69350" anchor="ctr" anchorCtr="0">
              <a:noAutofit/>
            </a:bodyPr>
            <a:lstStyle/>
            <a:p>
              <a:pPr marL="0" marR="0" lvl="0" indent="0" algn="l" rtl="0">
                <a:lnSpc>
                  <a:spcPct val="100000"/>
                </a:lnSpc>
                <a:spcBef>
                  <a:spcPts val="0"/>
                </a:spcBef>
                <a:spcAft>
                  <a:spcPts val="0"/>
                </a:spcAft>
                <a:buClr>
                  <a:schemeClr val="lt1"/>
                </a:buClr>
                <a:buSzPts val="1600"/>
                <a:buFont typeface="Century Gothic"/>
                <a:buNone/>
              </a:pPr>
              <a:r>
                <a:rPr lang="en-US" sz="1600" b="1" i="0" u="none" strike="noStrike" cap="none">
                  <a:solidFill>
                    <a:schemeClr val="lt1"/>
                  </a:solidFill>
                  <a:latin typeface="Century Gothic"/>
                  <a:ea typeface="Century Gothic"/>
                  <a:cs typeface="Century Gothic"/>
                  <a:sym typeface="Century Gothic"/>
                </a:rPr>
                <a:t>Deciding how to join the data</a:t>
              </a:r>
              <a:endParaRPr sz="1600" b="0" i="0" u="none" strike="noStrike" cap="none">
                <a:solidFill>
                  <a:schemeClr val="lt1"/>
                </a:solidFill>
                <a:latin typeface="Century Gothic"/>
                <a:ea typeface="Century Gothic"/>
                <a:cs typeface="Century Gothic"/>
                <a:sym typeface="Century Gothic"/>
              </a:endParaRPr>
            </a:p>
          </p:txBody>
        </p:sp>
      </p:grpSp>
      <p:pic>
        <p:nvPicPr>
          <p:cNvPr id="261" name="Google Shape;261;p26"/>
          <p:cNvPicPr preferRelativeResize="0"/>
          <p:nvPr/>
        </p:nvPicPr>
        <p:blipFill rotWithShape="1">
          <a:blip r:embed="rId4">
            <a:alphaModFix/>
          </a:blip>
          <a:srcRect/>
          <a:stretch/>
        </p:blipFill>
        <p:spPr>
          <a:xfrm flipH="1">
            <a:off x="691978" y="727219"/>
            <a:ext cx="481150" cy="488648"/>
          </a:xfrm>
          <a:prstGeom prst="rect">
            <a:avLst/>
          </a:prstGeom>
          <a:noFill/>
          <a:ln>
            <a:noFill/>
          </a:ln>
        </p:spPr>
      </p:pic>
      <p:pic>
        <p:nvPicPr>
          <p:cNvPr id="262" name="Google Shape;262;p26"/>
          <p:cNvPicPr preferRelativeResize="0"/>
          <p:nvPr/>
        </p:nvPicPr>
        <p:blipFill rotWithShape="1">
          <a:blip r:embed="rId5">
            <a:alphaModFix/>
          </a:blip>
          <a:srcRect/>
          <a:stretch/>
        </p:blipFill>
        <p:spPr>
          <a:xfrm>
            <a:off x="682793" y="1554766"/>
            <a:ext cx="456719" cy="471822"/>
          </a:xfrm>
          <a:prstGeom prst="rect">
            <a:avLst/>
          </a:prstGeom>
          <a:noFill/>
          <a:ln>
            <a:noFill/>
          </a:ln>
        </p:spPr>
      </p:pic>
      <p:pic>
        <p:nvPicPr>
          <p:cNvPr id="263" name="Google Shape;263;p26"/>
          <p:cNvPicPr preferRelativeResize="0"/>
          <p:nvPr/>
        </p:nvPicPr>
        <p:blipFill rotWithShape="1">
          <a:blip r:embed="rId6">
            <a:alphaModFix/>
          </a:blip>
          <a:srcRect/>
          <a:stretch/>
        </p:blipFill>
        <p:spPr>
          <a:xfrm>
            <a:off x="676158" y="2370784"/>
            <a:ext cx="481150" cy="478053"/>
          </a:xfrm>
          <a:prstGeom prst="rect">
            <a:avLst/>
          </a:prstGeom>
          <a:noFill/>
          <a:ln>
            <a:noFill/>
          </a:ln>
        </p:spPr>
      </p:pic>
      <p:pic>
        <p:nvPicPr>
          <p:cNvPr id="264" name="Google Shape;264;p26"/>
          <p:cNvPicPr preferRelativeResize="0"/>
          <p:nvPr/>
        </p:nvPicPr>
        <p:blipFill rotWithShape="1">
          <a:blip r:embed="rId7">
            <a:alphaModFix/>
          </a:blip>
          <a:srcRect/>
          <a:stretch/>
        </p:blipFill>
        <p:spPr>
          <a:xfrm>
            <a:off x="691978" y="3199648"/>
            <a:ext cx="491874" cy="427389"/>
          </a:xfrm>
          <a:prstGeom prst="rect">
            <a:avLst/>
          </a:prstGeom>
          <a:noFill/>
          <a:ln>
            <a:noFill/>
          </a:ln>
        </p:spPr>
      </p:pic>
      <p:pic>
        <p:nvPicPr>
          <p:cNvPr id="265" name="Google Shape;265;p26"/>
          <p:cNvPicPr preferRelativeResize="0"/>
          <p:nvPr/>
        </p:nvPicPr>
        <p:blipFill rotWithShape="1">
          <a:blip r:embed="rId8">
            <a:alphaModFix/>
          </a:blip>
          <a:srcRect/>
          <a:stretch/>
        </p:blipFill>
        <p:spPr>
          <a:xfrm>
            <a:off x="691978" y="4017724"/>
            <a:ext cx="491874" cy="446583"/>
          </a:xfrm>
          <a:prstGeom prst="rect">
            <a:avLst/>
          </a:prstGeom>
          <a:noFill/>
          <a:ln>
            <a:noFill/>
          </a:ln>
        </p:spPr>
      </p:pic>
      <p:pic>
        <p:nvPicPr>
          <p:cNvPr id="266" name="Google Shape;266;p26"/>
          <p:cNvPicPr preferRelativeResize="0"/>
          <p:nvPr/>
        </p:nvPicPr>
        <p:blipFill rotWithShape="1">
          <a:blip r:embed="rId9">
            <a:alphaModFix/>
          </a:blip>
          <a:srcRect/>
          <a:stretch/>
        </p:blipFill>
        <p:spPr>
          <a:xfrm>
            <a:off x="679754" y="5662779"/>
            <a:ext cx="504097" cy="447138"/>
          </a:xfrm>
          <a:prstGeom prst="rect">
            <a:avLst/>
          </a:prstGeom>
          <a:noFill/>
          <a:ln>
            <a:noFill/>
          </a:ln>
        </p:spPr>
      </p:pic>
      <p:pic>
        <p:nvPicPr>
          <p:cNvPr id="267" name="Google Shape;267;p26"/>
          <p:cNvPicPr preferRelativeResize="0"/>
          <p:nvPr/>
        </p:nvPicPr>
        <p:blipFill rotWithShape="1">
          <a:blip r:embed="rId10">
            <a:alphaModFix/>
          </a:blip>
          <a:srcRect/>
          <a:stretch/>
        </p:blipFill>
        <p:spPr>
          <a:xfrm>
            <a:off x="686205" y="4826202"/>
            <a:ext cx="497646" cy="4536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495925" y="1175450"/>
            <a:ext cx="3146400" cy="3675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400"/>
              <a:buFont typeface="Century Gothic"/>
              <a:buNone/>
            </a:pPr>
            <a:r>
              <a:rPr lang="en-US" dirty="0"/>
              <a:t>EXPLORATORY DATA ANALYSIS</a:t>
            </a:r>
            <a:endParaRPr dirty="0"/>
          </a:p>
          <a:p>
            <a:pPr marL="0" lvl="0" indent="0" algn="ctr" rtl="0">
              <a:lnSpc>
                <a:spcPct val="100000"/>
              </a:lnSpc>
              <a:spcBef>
                <a:spcPts val="0"/>
              </a:spcBef>
              <a:spcAft>
                <a:spcPts val="0"/>
              </a:spcAft>
              <a:buClr>
                <a:schemeClr val="lt1"/>
              </a:buClr>
              <a:buSzPts val="3400"/>
              <a:buFont typeface="Century Gothic"/>
              <a:buNone/>
            </a:pPr>
            <a:endParaRPr sz="2800" dirty="0"/>
          </a:p>
          <a:p>
            <a:pPr marL="0" lvl="0" indent="0" algn="ctr" rtl="0">
              <a:lnSpc>
                <a:spcPct val="100000"/>
              </a:lnSpc>
              <a:spcBef>
                <a:spcPts val="0"/>
              </a:spcBef>
              <a:spcAft>
                <a:spcPts val="0"/>
              </a:spcAft>
              <a:buClr>
                <a:schemeClr val="lt1"/>
              </a:buClr>
              <a:buSzPts val="3400"/>
              <a:buFont typeface="Century Gothic"/>
              <a:buNone/>
            </a:pPr>
            <a:r>
              <a:rPr lang="en-US" sz="2000" dirty="0"/>
              <a:t>Chevrolet and Ford are the most common used cars available in US</a:t>
            </a:r>
            <a:endParaRPr sz="2000" dirty="0"/>
          </a:p>
        </p:txBody>
      </p:sp>
      <p:sp>
        <p:nvSpPr>
          <p:cNvPr id="273" name="Google Shape;273;p27"/>
          <p:cNvSpPr/>
          <p:nvPr/>
        </p:nvSpPr>
        <p:spPr>
          <a:xfrm>
            <a:off x="4059934" y="0"/>
            <a:ext cx="8132066"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cxnSp>
        <p:nvCxnSpPr>
          <p:cNvPr id="274" name="Google Shape;274;p27"/>
          <p:cNvCxnSpPr/>
          <p:nvPr/>
        </p:nvCxnSpPr>
        <p:spPr>
          <a:xfrm>
            <a:off x="4069971" y="0"/>
            <a:ext cx="0" cy="6858000"/>
          </a:xfrm>
          <a:prstGeom prst="straightConnector1">
            <a:avLst/>
          </a:prstGeom>
          <a:solidFill>
            <a:srgbClr val="FFFFFF"/>
          </a:solidFill>
          <a:ln w="38100" cap="flat" cmpd="sng">
            <a:solidFill>
              <a:srgbClr val="363D46"/>
            </a:solidFill>
            <a:prstDash val="solid"/>
            <a:miter lim="800000"/>
            <a:headEnd type="none" w="sm" len="sm"/>
            <a:tailEnd type="none" w="sm" len="sm"/>
          </a:ln>
        </p:spPr>
      </p:cxnSp>
      <p:sp>
        <p:nvSpPr>
          <p:cNvPr id="275" name="Google Shape;275;p27"/>
          <p:cNvSpPr/>
          <p:nvPr/>
        </p:nvSpPr>
        <p:spPr>
          <a:xfrm rot="5400000" flipH="1">
            <a:off x="894905" y="3195750"/>
            <a:ext cx="6858000" cy="466500"/>
          </a:xfrm>
          <a:prstGeom prst="rect">
            <a:avLst/>
          </a:prstGeom>
          <a:gradFill>
            <a:gsLst>
              <a:gs pos="0">
                <a:srgbClr val="363D46">
                  <a:alpha val="0"/>
                </a:srgbClr>
              </a:gs>
              <a:gs pos="100000">
                <a:srgbClr val="282D34"/>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pic>
        <p:nvPicPr>
          <p:cNvPr id="276" name="Google Shape;276;p27"/>
          <p:cNvPicPr preferRelativeResize="0"/>
          <p:nvPr/>
        </p:nvPicPr>
        <p:blipFill rotWithShape="1">
          <a:blip r:embed="rId4">
            <a:alphaModFix/>
          </a:blip>
          <a:srcRect/>
          <a:stretch/>
        </p:blipFill>
        <p:spPr>
          <a:xfrm>
            <a:off x="4143573" y="0"/>
            <a:ext cx="7964827" cy="6857998"/>
          </a:xfrm>
          <a:prstGeom prst="rect">
            <a:avLst/>
          </a:prstGeom>
          <a:noFill/>
          <a:ln>
            <a:noFill/>
          </a:ln>
        </p:spPr>
      </p:pic>
    </p:spTree>
  </p:cSld>
  <p:clrMapOvr>
    <a:masterClrMapping/>
  </p:clrMapOvr>
</p:sld>
</file>

<file path=ppt/theme/theme1.xml><?xml version="1.0" encoding="utf-8"?>
<a:theme xmlns:a="http://schemas.openxmlformats.org/drawingml/2006/main"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1581</Words>
  <Application>Microsoft Macintosh PowerPoint</Application>
  <PresentationFormat>Widescreen</PresentationFormat>
  <Paragraphs>351</Paragraphs>
  <Slides>33</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Century Gothic</vt:lpstr>
      <vt:lpstr>Arial</vt:lpstr>
      <vt:lpstr>Noto Sans Symbols</vt:lpstr>
      <vt:lpstr>Courier New</vt:lpstr>
      <vt:lpstr>Mesh</vt:lpstr>
      <vt:lpstr>KBB CAPSTONE  PRESENTATION</vt:lpstr>
      <vt:lpstr>ROADMAP</vt:lpstr>
      <vt:lpstr>MOTIVATION AND TARGET</vt:lpstr>
      <vt:lpstr>ARCHITECTURE   DATA SCIENCE WORKFLOW</vt:lpstr>
      <vt:lpstr>DATA SOURCES</vt:lpstr>
      <vt:lpstr>DATA SOURCES</vt:lpstr>
      <vt:lpstr>DATA WRANGLING AND DATA STORAGE</vt:lpstr>
      <vt:lpstr>DATA WRANGLING CHALLENGES </vt:lpstr>
      <vt:lpstr>EXPLORATORY DATA ANALYSIS  Chevrolet and Ford are the most common used cars available in US</vt:lpstr>
      <vt:lpstr>EXPLORATORY DATA ANALYSIS  Average prices can vary by as much as $15k between makes. Less expensive makes tend to have a smaller price variance.</vt:lpstr>
      <vt:lpstr>EXPLORATORY DATA ANALYSIS  There is a stark difference in the amount of listings between states, with NC possessing the most</vt:lpstr>
      <vt:lpstr>EXPLORATORY DATA ANALYSIS  The price trends between makes and states interact in interesting ways, and also reveal a few gaps in our dataset.</vt:lpstr>
      <vt:lpstr>EXPLORATORY DATA ANALYSIS  Average age is mostly uniform, with it leaning slightly older in the MidWest and New Jersey as an outlier.</vt:lpstr>
      <vt:lpstr>EXPLORATORY DATA ANALYSIS  Average mileage varies more, but follows a very similar pattern to the age, with MidWest being the oldest.</vt:lpstr>
      <vt:lpstr>EXPLORATORY DATA ANALYSIS  Average prices are higher in the MidWest. WY stands out for having more trucks available than cars or SUVs.</vt:lpstr>
      <vt:lpstr>MODEL SELECTION METHODOLOGY  Chronological timeline of best fit model selection</vt:lpstr>
      <vt:lpstr>FEATURE SELECTION PHASE 1 (Pearson Correlation)</vt:lpstr>
      <vt:lpstr>MODEL SELECTION PHASE 1</vt:lpstr>
      <vt:lpstr>LINEAR REGRESSION (LR)  25 Features and 1.3M instances R2 Score: 0.52 CV (R2) Score: 0.66 - 0.68 MSE: 2,6949,053.60841656 </vt:lpstr>
      <vt:lpstr>RANDOM FOREST REGRESSION (RFR)  25 Features and 1.3M instances R2 Score: 0.97 CV (R2) Score: 0.95 - 0.98  MSE: 2,317,097.5246817297</vt:lpstr>
      <vt:lpstr>GRADIENT BOOSTING REGRESSOR (GBR)  25 Features and 1.3M instances R2 Score: 0.81 CV (R2) Score: 0.84 - 0.86  MSE: 11,908,696.528868822</vt:lpstr>
      <vt:lpstr>Random Forest Regressor (RFR) has highest R2    score and less MSE compared to Linear Regression (LR).  Residuals of RFR are centered around the mean +/- 10K.  As a universal model across multiple car types, RFR performs way better. But when running RFR for an individual car type the results are comparable to LR.  We performed minimal hyperparameter tuning because it could result in overfitting.  Random Forest Regressor (RFR) is the best fit model </vt:lpstr>
      <vt:lpstr>PowerPoint Presentation</vt:lpstr>
      <vt:lpstr>PowerPoint Presentation</vt:lpstr>
      <vt:lpstr>MODEL COMPARISON PHASE 2</vt:lpstr>
      <vt:lpstr>DATA PRODUCT (Web App) - Initial</vt:lpstr>
      <vt:lpstr>DATA PRODUCT (Jupyter Widgets) - Actual</vt:lpstr>
      <vt:lpstr>PowerPoint Presentation</vt:lpstr>
      <vt:lpstr>PowerPoint Presentation</vt:lpstr>
      <vt:lpstr>Random Forest Regressor  and  Gradient Boosting Regressor</vt:lpstr>
      <vt:lpstr>CONCLUSIONS</vt:lpstr>
      <vt:lpstr>THE NEXT STEPS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KBB CAPSTONE  PRESENTATION</dc:title>
  <dc:creator>Xinying Ye</dc:creator>
  <cp:lastModifiedBy>Dante Bellins</cp:lastModifiedBy>
  <cp:revision>5</cp:revision>
  <dcterms:modified xsi:type="dcterms:W3CDTF">2018-12-15T11:51:27Z</dcterms:modified>
</cp:coreProperties>
</file>